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8" r:id="rId1"/>
  </p:sldMasterIdLst>
  <p:sldIdLst>
    <p:sldId id="257" r:id="rId2"/>
    <p:sldId id="256" r:id="rId3"/>
    <p:sldId id="259" r:id="rId4"/>
    <p:sldId id="269" r:id="rId5"/>
    <p:sldId id="270" r:id="rId6"/>
    <p:sldId id="258" r:id="rId7"/>
    <p:sldId id="260" r:id="rId8"/>
    <p:sldId id="262" r:id="rId9"/>
    <p:sldId id="261" r:id="rId10"/>
    <p:sldId id="263" r:id="rId11"/>
    <p:sldId id="264" r:id="rId12"/>
    <p:sldId id="265" r:id="rId13"/>
    <p:sldId id="266" r:id="rId14"/>
    <p:sldId id="267" r:id="rId15"/>
    <p:sldId id="271" r:id="rId16"/>
    <p:sldId id="272" r:id="rId17"/>
    <p:sldId id="273" r:id="rId18"/>
    <p:sldId id="275" r:id="rId19"/>
    <p:sldId id="27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8047C9B-AECC-4374-9339-FE94CBDEF45E}" type="datetimeFigureOut">
              <a:rPr lang="en-IN" smtClean="0"/>
              <a:t>03-02-2021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ABB70F1-B4C9-4F5B-B27A-C00286F21969}" type="slidenum">
              <a:rPr lang="en-IN" smtClean="0"/>
              <a:t>‹#›</a:t>
            </a:fld>
            <a:endParaRPr lang="en-IN"/>
          </a:p>
        </p:txBody>
      </p:sp>
    </p:spTree>
    <p:extLst>
      <p:ext uri="{BB962C8B-B14F-4D97-AF65-F5344CB8AC3E}">
        <p14:creationId xmlns:p14="http://schemas.microsoft.com/office/powerpoint/2010/main" val="3282264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047C9B-AECC-4374-9339-FE94CBDEF45E}" type="datetimeFigureOut">
              <a:rPr lang="en-IN" smtClean="0"/>
              <a:t>03-02-2021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ABB70F1-B4C9-4F5B-B27A-C00286F21969}" type="slidenum">
              <a:rPr lang="en-IN" smtClean="0"/>
              <a:t>‹#›</a:t>
            </a:fld>
            <a:endParaRPr lang="en-IN"/>
          </a:p>
        </p:txBody>
      </p:sp>
    </p:spTree>
    <p:extLst>
      <p:ext uri="{BB962C8B-B14F-4D97-AF65-F5344CB8AC3E}">
        <p14:creationId xmlns:p14="http://schemas.microsoft.com/office/powerpoint/2010/main" val="2042884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8047C9B-AECC-4374-9339-FE94CBDEF45E}" type="datetimeFigureOut">
              <a:rPr lang="en-IN" smtClean="0"/>
              <a:t>03-02-2021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ABB70F1-B4C9-4F5B-B27A-C00286F21969}" type="slidenum">
              <a:rPr lang="en-IN" smtClean="0"/>
              <a:t>‹#›</a:t>
            </a:fld>
            <a:endParaRPr lang="en-IN"/>
          </a:p>
        </p:txBody>
      </p:sp>
    </p:spTree>
    <p:extLst>
      <p:ext uri="{BB962C8B-B14F-4D97-AF65-F5344CB8AC3E}">
        <p14:creationId xmlns:p14="http://schemas.microsoft.com/office/powerpoint/2010/main" val="3870692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8047C9B-AECC-4374-9339-FE94CBDEF45E}" type="datetimeFigureOut">
              <a:rPr lang="en-IN" smtClean="0"/>
              <a:t>03-02-2021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ABB70F1-B4C9-4F5B-B27A-C00286F21969}" type="slidenum">
              <a:rPr lang="en-IN" smtClean="0"/>
              <a:t>‹#›</a:t>
            </a:fld>
            <a:endParaRPr lang="en-IN"/>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795293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047C9B-AECC-4374-9339-FE94CBDEF45E}" type="datetimeFigureOut">
              <a:rPr lang="en-IN" smtClean="0"/>
              <a:t>03-02-2021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ABB70F1-B4C9-4F5B-B27A-C00286F21969}" type="slidenum">
              <a:rPr lang="en-IN" smtClean="0"/>
              <a:t>‹#›</a:t>
            </a:fld>
            <a:endParaRPr lang="en-IN"/>
          </a:p>
        </p:txBody>
      </p:sp>
    </p:spTree>
    <p:extLst>
      <p:ext uri="{BB962C8B-B14F-4D97-AF65-F5344CB8AC3E}">
        <p14:creationId xmlns:p14="http://schemas.microsoft.com/office/powerpoint/2010/main" val="2417811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8047C9B-AECC-4374-9339-FE94CBDEF45E}" type="datetimeFigureOut">
              <a:rPr lang="en-IN" smtClean="0"/>
              <a:t>03-02-2021</a:t>
            </a:fld>
            <a:endParaRPr lang="en-IN"/>
          </a:p>
        </p:txBody>
      </p:sp>
      <p:sp>
        <p:nvSpPr>
          <p:cNvPr id="4"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ABB70F1-B4C9-4F5B-B27A-C00286F21969}" type="slidenum">
              <a:rPr lang="en-IN" smtClean="0"/>
              <a:t>‹#›</a:t>
            </a:fld>
            <a:endParaRPr lang="en-IN"/>
          </a:p>
        </p:txBody>
      </p:sp>
    </p:spTree>
    <p:extLst>
      <p:ext uri="{BB962C8B-B14F-4D97-AF65-F5344CB8AC3E}">
        <p14:creationId xmlns:p14="http://schemas.microsoft.com/office/powerpoint/2010/main" val="1149181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8047C9B-AECC-4374-9339-FE94CBDEF45E}" type="datetimeFigureOut">
              <a:rPr lang="en-IN" smtClean="0"/>
              <a:t>03-02-2021</a:t>
            </a:fld>
            <a:endParaRPr lang="en-IN"/>
          </a:p>
        </p:txBody>
      </p:sp>
      <p:sp>
        <p:nvSpPr>
          <p:cNvPr id="4"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ABB70F1-B4C9-4F5B-B27A-C00286F21969}" type="slidenum">
              <a:rPr lang="en-IN" smtClean="0"/>
              <a:t>‹#›</a:t>
            </a:fld>
            <a:endParaRPr lang="en-IN"/>
          </a:p>
        </p:txBody>
      </p:sp>
    </p:spTree>
    <p:extLst>
      <p:ext uri="{BB962C8B-B14F-4D97-AF65-F5344CB8AC3E}">
        <p14:creationId xmlns:p14="http://schemas.microsoft.com/office/powerpoint/2010/main" val="2114307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047C9B-AECC-4374-9339-FE94CBDEF45E}" type="datetimeFigureOut">
              <a:rPr lang="en-IN" smtClean="0"/>
              <a:t>03-02-2021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ABB70F1-B4C9-4F5B-B27A-C00286F21969}" type="slidenum">
              <a:rPr lang="en-IN" smtClean="0"/>
              <a:t>‹#›</a:t>
            </a:fld>
            <a:endParaRPr lang="en-IN"/>
          </a:p>
        </p:txBody>
      </p:sp>
    </p:spTree>
    <p:extLst>
      <p:ext uri="{BB962C8B-B14F-4D97-AF65-F5344CB8AC3E}">
        <p14:creationId xmlns:p14="http://schemas.microsoft.com/office/powerpoint/2010/main" val="544536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047C9B-AECC-4374-9339-FE94CBDEF45E}" type="datetimeFigureOut">
              <a:rPr lang="en-IN" smtClean="0"/>
              <a:t>03-02-2021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ABB70F1-B4C9-4F5B-B27A-C00286F21969}" type="slidenum">
              <a:rPr lang="en-IN" smtClean="0"/>
              <a:t>‹#›</a:t>
            </a:fld>
            <a:endParaRPr lang="en-IN"/>
          </a:p>
        </p:txBody>
      </p:sp>
    </p:spTree>
    <p:extLst>
      <p:ext uri="{BB962C8B-B14F-4D97-AF65-F5344CB8AC3E}">
        <p14:creationId xmlns:p14="http://schemas.microsoft.com/office/powerpoint/2010/main" val="209747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11A86E3D-2F81-4331-8B59-967925BCA1B2}" type="datetimeFigureOut">
              <a:rPr lang="en-US" smtClean="0"/>
              <a:t>2/3/2021</a:t>
            </a:fld>
            <a:endParaRPr lang="en-US"/>
          </a:p>
        </p:txBody>
      </p:sp>
      <p:sp>
        <p:nvSpPr>
          <p:cNvPr id="9" name="Slide Number Placeholder 8"/>
          <p:cNvSpPr>
            <a:spLocks noGrp="1"/>
          </p:cNvSpPr>
          <p:nvPr>
            <p:ph type="sldNum" sz="quarter" idx="11"/>
          </p:nvPr>
        </p:nvSpPr>
        <p:spPr/>
        <p:txBody>
          <a:bodyPr/>
          <a:lstStyle/>
          <a:p>
            <a:fld id="{08D20D3B-45A7-4A65-BA2D-19778AB075FB}"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
        <p:nvSpPr>
          <p:cNvPr id="11" name="Title 10"/>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13"/>
          </p:nvPr>
        </p:nvSpPr>
        <p:spPr>
          <a:xfrm>
            <a:off x="1792224" y="658368"/>
            <a:ext cx="436473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4"/>
          </p:nvPr>
        </p:nvSpPr>
        <p:spPr>
          <a:xfrm>
            <a:off x="6705600" y="658369"/>
            <a:ext cx="4364736" cy="343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8650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D8047C9B-AECC-4374-9339-FE94CBDEF45E}" type="datetimeFigureOut">
              <a:rPr lang="en-IN" smtClean="0"/>
              <a:t>03-02-2021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ABB70F1-B4C9-4F5B-B27A-C00286F21969}" type="slidenum">
              <a:rPr lang="en-IN" smtClean="0"/>
              <a:t>‹#›</a:t>
            </a:fld>
            <a:endParaRPr lang="en-IN"/>
          </a:p>
        </p:txBody>
      </p:sp>
    </p:spTree>
    <p:extLst>
      <p:ext uri="{BB962C8B-B14F-4D97-AF65-F5344CB8AC3E}">
        <p14:creationId xmlns:p14="http://schemas.microsoft.com/office/powerpoint/2010/main" val="344037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047C9B-AECC-4374-9339-FE94CBDEF45E}" type="datetimeFigureOut">
              <a:rPr lang="en-IN" smtClean="0"/>
              <a:t>03-02-2021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ABB70F1-B4C9-4F5B-B27A-C00286F21969}" type="slidenum">
              <a:rPr lang="en-IN" smtClean="0"/>
              <a:t>‹#›</a:t>
            </a:fld>
            <a:endParaRPr lang="en-IN"/>
          </a:p>
        </p:txBody>
      </p:sp>
    </p:spTree>
    <p:extLst>
      <p:ext uri="{BB962C8B-B14F-4D97-AF65-F5344CB8AC3E}">
        <p14:creationId xmlns:p14="http://schemas.microsoft.com/office/powerpoint/2010/main" val="3781696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047C9B-AECC-4374-9339-FE94CBDEF45E}" type="datetimeFigureOut">
              <a:rPr lang="en-IN" smtClean="0"/>
              <a:t>03-02-2021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ABB70F1-B4C9-4F5B-B27A-C00286F21969}" type="slidenum">
              <a:rPr lang="en-IN" smtClean="0"/>
              <a:t>‹#›</a:t>
            </a:fld>
            <a:endParaRPr lang="en-IN"/>
          </a:p>
        </p:txBody>
      </p:sp>
    </p:spTree>
    <p:extLst>
      <p:ext uri="{BB962C8B-B14F-4D97-AF65-F5344CB8AC3E}">
        <p14:creationId xmlns:p14="http://schemas.microsoft.com/office/powerpoint/2010/main" val="94861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047C9B-AECC-4374-9339-FE94CBDEF45E}" type="datetimeFigureOut">
              <a:rPr lang="en-IN" smtClean="0"/>
              <a:t>03-02-2021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AABB70F1-B4C9-4F5B-B27A-C00286F21969}" type="slidenum">
              <a:rPr lang="en-IN" smtClean="0"/>
              <a:t>‹#›</a:t>
            </a:fld>
            <a:endParaRPr lang="en-IN"/>
          </a:p>
        </p:txBody>
      </p:sp>
    </p:spTree>
    <p:extLst>
      <p:ext uri="{BB962C8B-B14F-4D97-AF65-F5344CB8AC3E}">
        <p14:creationId xmlns:p14="http://schemas.microsoft.com/office/powerpoint/2010/main" val="3366827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8047C9B-AECC-4374-9339-FE94CBDEF45E}" type="datetimeFigureOut">
              <a:rPr lang="en-IN" smtClean="0"/>
              <a:t>03-02-2021</a:t>
            </a:fld>
            <a:endParaRPr lang="en-IN"/>
          </a:p>
        </p:txBody>
      </p:sp>
      <p:sp>
        <p:nvSpPr>
          <p:cNvPr id="5" name="Footer Placeholder 3"/>
          <p:cNvSpPr>
            <a:spLocks noGrp="1"/>
          </p:cNvSpPr>
          <p:nvPr>
            <p:ph type="ftr" sz="quarter" idx="11"/>
          </p:nvPr>
        </p:nvSpPr>
        <p:spPr/>
        <p:txBody>
          <a:bodyPr/>
          <a:lstStyle/>
          <a:p>
            <a:endParaRPr lang="en-IN"/>
          </a:p>
        </p:txBody>
      </p:sp>
      <p:sp>
        <p:nvSpPr>
          <p:cNvPr id="6" name="Slide Number Placeholder 4"/>
          <p:cNvSpPr>
            <a:spLocks noGrp="1"/>
          </p:cNvSpPr>
          <p:nvPr>
            <p:ph type="sldNum" sz="quarter" idx="12"/>
          </p:nvPr>
        </p:nvSpPr>
        <p:spPr/>
        <p:txBody>
          <a:bodyPr/>
          <a:lstStyle/>
          <a:p>
            <a:fld id="{AABB70F1-B4C9-4F5B-B27A-C00286F21969}" type="slidenum">
              <a:rPr lang="en-IN" smtClean="0"/>
              <a:t>‹#›</a:t>
            </a:fld>
            <a:endParaRPr lang="en-IN"/>
          </a:p>
        </p:txBody>
      </p:sp>
    </p:spTree>
    <p:extLst>
      <p:ext uri="{BB962C8B-B14F-4D97-AF65-F5344CB8AC3E}">
        <p14:creationId xmlns:p14="http://schemas.microsoft.com/office/powerpoint/2010/main" val="291311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8047C9B-AECC-4374-9339-FE94CBDEF45E}" type="datetimeFigureOut">
              <a:rPr lang="en-IN" smtClean="0"/>
              <a:t>03-02-2021</a:t>
            </a:fld>
            <a:endParaRPr lang="en-IN"/>
          </a:p>
        </p:txBody>
      </p:sp>
      <p:sp>
        <p:nvSpPr>
          <p:cNvPr id="5" name="Footer Placeholder 2"/>
          <p:cNvSpPr>
            <a:spLocks noGrp="1"/>
          </p:cNvSpPr>
          <p:nvPr>
            <p:ph type="ftr" sz="quarter" idx="11"/>
          </p:nvPr>
        </p:nvSpPr>
        <p:spPr/>
        <p:txBody>
          <a:bodyPr/>
          <a:lstStyle/>
          <a:p>
            <a:endParaRPr lang="en-IN"/>
          </a:p>
        </p:txBody>
      </p:sp>
      <p:sp>
        <p:nvSpPr>
          <p:cNvPr id="6" name="Slide Number Placeholder 3"/>
          <p:cNvSpPr>
            <a:spLocks noGrp="1"/>
          </p:cNvSpPr>
          <p:nvPr>
            <p:ph type="sldNum" sz="quarter" idx="12"/>
          </p:nvPr>
        </p:nvSpPr>
        <p:spPr/>
        <p:txBody>
          <a:bodyPr/>
          <a:lstStyle/>
          <a:p>
            <a:fld id="{AABB70F1-B4C9-4F5B-B27A-C00286F21969}" type="slidenum">
              <a:rPr lang="en-IN" smtClean="0"/>
              <a:t>‹#›</a:t>
            </a:fld>
            <a:endParaRPr lang="en-IN"/>
          </a:p>
        </p:txBody>
      </p:sp>
    </p:spTree>
    <p:extLst>
      <p:ext uri="{BB962C8B-B14F-4D97-AF65-F5344CB8AC3E}">
        <p14:creationId xmlns:p14="http://schemas.microsoft.com/office/powerpoint/2010/main" val="2116014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D8047C9B-AECC-4374-9339-FE94CBDEF45E}" type="datetimeFigureOut">
              <a:rPr lang="en-IN" smtClean="0"/>
              <a:t>03-02-2021</a:t>
            </a:fld>
            <a:endParaRPr lang="en-IN"/>
          </a:p>
        </p:txBody>
      </p:sp>
      <p:sp>
        <p:nvSpPr>
          <p:cNvPr id="5" name="Footer Placeholder 5"/>
          <p:cNvSpPr>
            <a:spLocks noGrp="1"/>
          </p:cNvSpPr>
          <p:nvPr>
            <p:ph type="ftr" sz="quarter" idx="11"/>
          </p:nvPr>
        </p:nvSpPr>
        <p:spPr/>
        <p:txBody>
          <a:bodyPr/>
          <a:lstStyle/>
          <a:p>
            <a:endParaRPr lang="en-IN"/>
          </a:p>
        </p:txBody>
      </p:sp>
      <p:sp>
        <p:nvSpPr>
          <p:cNvPr id="6" name="Slide Number Placeholder 6"/>
          <p:cNvSpPr>
            <a:spLocks noGrp="1"/>
          </p:cNvSpPr>
          <p:nvPr>
            <p:ph type="sldNum" sz="quarter" idx="12"/>
          </p:nvPr>
        </p:nvSpPr>
        <p:spPr/>
        <p:txBody>
          <a:bodyPr/>
          <a:lstStyle/>
          <a:p>
            <a:fld id="{AABB70F1-B4C9-4F5B-B27A-C00286F21969}" type="slidenum">
              <a:rPr lang="en-IN" smtClean="0"/>
              <a:t>‹#›</a:t>
            </a:fld>
            <a:endParaRPr lang="en-IN"/>
          </a:p>
        </p:txBody>
      </p:sp>
    </p:spTree>
    <p:extLst>
      <p:ext uri="{BB962C8B-B14F-4D97-AF65-F5344CB8AC3E}">
        <p14:creationId xmlns:p14="http://schemas.microsoft.com/office/powerpoint/2010/main" val="1456409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047C9B-AECC-4374-9339-FE94CBDEF45E}" type="datetimeFigureOut">
              <a:rPr lang="en-IN" smtClean="0"/>
              <a:t>03-02-2021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ABB70F1-B4C9-4F5B-B27A-C00286F21969}" type="slidenum">
              <a:rPr lang="en-IN" smtClean="0"/>
              <a:t>‹#›</a:t>
            </a:fld>
            <a:endParaRPr lang="en-IN"/>
          </a:p>
        </p:txBody>
      </p:sp>
    </p:spTree>
    <p:extLst>
      <p:ext uri="{BB962C8B-B14F-4D97-AF65-F5344CB8AC3E}">
        <p14:creationId xmlns:p14="http://schemas.microsoft.com/office/powerpoint/2010/main" val="3129511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8047C9B-AECC-4374-9339-FE94CBDEF45E}" type="datetimeFigureOut">
              <a:rPr lang="en-IN" smtClean="0"/>
              <a:t>03-02-2021</a:t>
            </a:fld>
            <a:endParaRPr lang="en-IN"/>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IN"/>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AABB70F1-B4C9-4F5B-B27A-C00286F21969}" type="slidenum">
              <a:rPr lang="en-IN" smtClean="0"/>
              <a:t>‹#›</a:t>
            </a:fld>
            <a:endParaRPr lang="en-IN"/>
          </a:p>
        </p:txBody>
      </p:sp>
    </p:spTree>
    <p:extLst>
      <p:ext uri="{BB962C8B-B14F-4D97-AF65-F5344CB8AC3E}">
        <p14:creationId xmlns:p14="http://schemas.microsoft.com/office/powerpoint/2010/main" val="3496532060"/>
      </p:ext>
    </p:extLst>
  </p:cSld>
  <p:clrMap bg1="dk1" tx1="lt1" bg2="dk2"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image" Target="../media/image36.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drive.google.com/file/d/1lg_UcdU4Kv4aye_ZkwRV1n6XFr-MXYpr/view?usp=drivesdk" TargetMode="External"/><Relationship Id="rId2" Type="http://schemas.openxmlformats.org/officeDocument/2006/relationships/image" Target="../media/image39.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hyperlink" Target="https://aawazdebating.github.io/" TargetMode="External"/><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tmp"/><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tmp"/><Relationship Id="rId4" Type="http://schemas.openxmlformats.org/officeDocument/2006/relationships/image" Target="../media/image13.jpe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10" Type="http://schemas.openxmlformats.org/officeDocument/2006/relationships/image" Target="../media/image31.jpeg"/><Relationship Id="rId4" Type="http://schemas.openxmlformats.org/officeDocument/2006/relationships/image" Target="../media/image25.jpg"/><Relationship Id="rId9" Type="http://schemas.openxmlformats.org/officeDocument/2006/relationships/image" Target="../media/image30.jpg"/></Relationships>
</file>

<file path=ppt/slides/_rels/slide9.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image" Target="../media/image32.tmp"/><Relationship Id="rId1" Type="http://schemas.openxmlformats.org/officeDocument/2006/relationships/slideLayout" Target="../slideLayouts/slideLayout2.xml"/><Relationship Id="rId5" Type="http://schemas.openxmlformats.org/officeDocument/2006/relationships/image" Target="../media/image35.tmp"/><Relationship Id="rId4" Type="http://schemas.openxmlformats.org/officeDocument/2006/relationships/image" Target="../media/image34.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01240" y="4876800"/>
            <a:ext cx="7543800" cy="1524000"/>
          </a:xfrm>
        </p:spPr>
        <p:txBody>
          <a:bodyPr>
            <a:normAutofit fontScale="90000"/>
          </a:bodyPr>
          <a:lstStyle/>
          <a:p>
            <a:r>
              <a:rPr lang="en-US" sz="5400" b="1" i="1" dirty="0">
                <a:latin typeface="Times New Roman" pitchFamily="18" charset="0"/>
                <a:cs typeface="Times New Roman" pitchFamily="18" charset="0"/>
              </a:rPr>
              <a:t>AAWAZ</a:t>
            </a:r>
            <a:r>
              <a:rPr lang="en-US" sz="5400" b="1" dirty="0">
                <a:latin typeface="Times New Roman" pitchFamily="18" charset="0"/>
                <a:cs typeface="Times New Roman" pitchFamily="18" charset="0"/>
              </a:rPr>
              <a:t> The Debating Society of Zakir Husain Delhi College (eve)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3883" y="341789"/>
            <a:ext cx="6755907" cy="3424227"/>
          </a:xfrm>
        </p:spPr>
      </p:pic>
      <p:sp>
        <p:nvSpPr>
          <p:cNvPr id="8" name="Text Placeholder 7"/>
          <p:cNvSpPr>
            <a:spLocks noGrp="1"/>
          </p:cNvSpPr>
          <p:nvPr>
            <p:ph type="body" sz="half" idx="2"/>
          </p:nvPr>
        </p:nvSpPr>
        <p:spPr>
          <a:xfrm>
            <a:off x="7297445" y="1642368"/>
            <a:ext cx="4243526" cy="2228295"/>
          </a:xfrm>
        </p:spPr>
        <p:txBody>
          <a:bodyPr>
            <a:normAutofit/>
          </a:bodyPr>
          <a:lstStyle/>
          <a:p>
            <a:pPr algn="ctr"/>
            <a:r>
              <a:rPr lang="en-US" sz="4000" b="1" dirty="0">
                <a:solidFill>
                  <a:srgbClr val="FFFF00"/>
                </a:solidFill>
                <a:latin typeface="Arial Black" pitchFamily="34" charset="0"/>
              </a:rPr>
              <a:t>ORIENTATION 2021</a:t>
            </a:r>
          </a:p>
        </p:txBody>
      </p:sp>
      <p:sp>
        <p:nvSpPr>
          <p:cNvPr id="7" name="TextBox 6">
            <a:extLst>
              <a:ext uri="{FF2B5EF4-FFF2-40B4-BE49-F238E27FC236}">
                <a16:creationId xmlns:a16="http://schemas.microsoft.com/office/drawing/2014/main" id="{F7358496-425A-476C-B4C5-FAB71D392F96}"/>
              </a:ext>
            </a:extLst>
          </p:cNvPr>
          <p:cNvSpPr txBox="1"/>
          <p:nvPr/>
        </p:nvSpPr>
        <p:spPr>
          <a:xfrm>
            <a:off x="10022594" y="6077634"/>
            <a:ext cx="2590800" cy="646331"/>
          </a:xfrm>
          <a:prstGeom prst="rect">
            <a:avLst/>
          </a:prstGeom>
          <a:noFill/>
        </p:spPr>
        <p:txBody>
          <a:bodyPr wrap="square" rtlCol="0">
            <a:spAutoFit/>
          </a:bodyPr>
          <a:lstStyle/>
          <a:p>
            <a: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t>Presentation by:-</a:t>
            </a:r>
            <a:b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br>
            <a:r>
              <a:rPr lang="en-IN" b="1" dirty="0">
                <a:solidFill>
                  <a:schemeClr val="bg1"/>
                </a:solidFill>
                <a:highlight>
                  <a:srgbClr val="FFFF00"/>
                </a:highlight>
                <a:latin typeface="Algerian" panose="04020705040A02060702" pitchFamily="82" charset="0"/>
              </a:rPr>
              <a:t>Yash Awasthi</a:t>
            </a:r>
          </a:p>
        </p:txBody>
      </p:sp>
    </p:spTree>
    <p:extLst>
      <p:ext uri="{BB962C8B-B14F-4D97-AF65-F5344CB8AC3E}">
        <p14:creationId xmlns:p14="http://schemas.microsoft.com/office/powerpoint/2010/main" val="11678556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CEDEA76-B098-459D-8C7E-0D7DA9F4CA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273336" cy="6858000"/>
          </a:xfrm>
        </p:spPr>
      </p:pic>
      <p:pic>
        <p:nvPicPr>
          <p:cNvPr id="9" name="Picture 8">
            <a:extLst>
              <a:ext uri="{FF2B5EF4-FFF2-40B4-BE49-F238E27FC236}">
                <a16:creationId xmlns:a16="http://schemas.microsoft.com/office/drawing/2014/main" id="{794A00A5-224E-4611-81E4-38341191B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336" y="0"/>
            <a:ext cx="4580878" cy="6858000"/>
          </a:xfrm>
          <a:prstGeom prst="rect">
            <a:avLst/>
          </a:prstGeom>
        </p:spPr>
      </p:pic>
      <p:sp>
        <p:nvSpPr>
          <p:cNvPr id="4" name="TextBox 3">
            <a:extLst>
              <a:ext uri="{FF2B5EF4-FFF2-40B4-BE49-F238E27FC236}">
                <a16:creationId xmlns:a16="http://schemas.microsoft.com/office/drawing/2014/main" id="{259A1049-AC71-4437-885E-E4374D15DB5D}"/>
              </a:ext>
            </a:extLst>
          </p:cNvPr>
          <p:cNvSpPr txBox="1"/>
          <p:nvPr/>
        </p:nvSpPr>
        <p:spPr>
          <a:xfrm>
            <a:off x="10022594" y="6077634"/>
            <a:ext cx="2590800" cy="646331"/>
          </a:xfrm>
          <a:prstGeom prst="rect">
            <a:avLst/>
          </a:prstGeom>
          <a:noFill/>
        </p:spPr>
        <p:txBody>
          <a:bodyPr wrap="square" rtlCol="0">
            <a:spAutoFit/>
          </a:bodyPr>
          <a:lstStyle/>
          <a:p>
            <a: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t>Presentation by:-</a:t>
            </a:r>
            <a:b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br>
            <a:r>
              <a:rPr lang="en-IN" b="1" dirty="0">
                <a:solidFill>
                  <a:schemeClr val="bg1"/>
                </a:solidFill>
                <a:highlight>
                  <a:srgbClr val="FFFF00"/>
                </a:highlight>
                <a:latin typeface="Algerian" panose="04020705040A02060702" pitchFamily="82" charset="0"/>
              </a:rPr>
              <a:t>Yash Awasthi</a:t>
            </a:r>
          </a:p>
        </p:txBody>
      </p:sp>
    </p:spTree>
    <p:extLst>
      <p:ext uri="{BB962C8B-B14F-4D97-AF65-F5344CB8AC3E}">
        <p14:creationId xmlns:p14="http://schemas.microsoft.com/office/powerpoint/2010/main" val="1093498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DF8B81F-7493-49B0-9260-48FCB5625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16ED22F-74AF-4F00-8116-69A929222DE3}"/>
              </a:ext>
            </a:extLst>
          </p:cNvPr>
          <p:cNvSpPr txBox="1"/>
          <p:nvPr/>
        </p:nvSpPr>
        <p:spPr>
          <a:xfrm>
            <a:off x="10297802" y="5802426"/>
            <a:ext cx="2590800" cy="646331"/>
          </a:xfrm>
          <a:prstGeom prst="rect">
            <a:avLst/>
          </a:prstGeom>
          <a:noFill/>
        </p:spPr>
        <p:txBody>
          <a:bodyPr wrap="square" rtlCol="0">
            <a:spAutoFit/>
          </a:bodyPr>
          <a:lstStyle/>
          <a:p>
            <a: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t>Presentation by:-</a:t>
            </a:r>
            <a:b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br>
            <a:r>
              <a:rPr lang="en-IN" b="1" dirty="0">
                <a:solidFill>
                  <a:schemeClr val="bg1"/>
                </a:solidFill>
                <a:highlight>
                  <a:srgbClr val="FFFF00"/>
                </a:highlight>
                <a:latin typeface="Algerian" panose="04020705040A02060702" pitchFamily="82" charset="0"/>
              </a:rPr>
              <a:t>Yash Awasthi</a:t>
            </a:r>
          </a:p>
        </p:txBody>
      </p:sp>
    </p:spTree>
    <p:extLst>
      <p:ext uri="{BB962C8B-B14F-4D97-AF65-F5344CB8AC3E}">
        <p14:creationId xmlns:p14="http://schemas.microsoft.com/office/powerpoint/2010/main" val="284917542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BABDB8-A7FA-4145-B56D-B8342B373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40220" cy="6835732"/>
          </a:xfrm>
          <a:prstGeom prst="rect">
            <a:avLst/>
          </a:prstGeom>
        </p:spPr>
      </p:pic>
      <p:sp>
        <p:nvSpPr>
          <p:cNvPr id="8" name="TextBox 7">
            <a:extLst>
              <a:ext uri="{FF2B5EF4-FFF2-40B4-BE49-F238E27FC236}">
                <a16:creationId xmlns:a16="http://schemas.microsoft.com/office/drawing/2014/main" id="{7EC91D99-E0AB-4166-A0DA-94EF41D9BB39}"/>
              </a:ext>
            </a:extLst>
          </p:cNvPr>
          <p:cNvSpPr txBox="1"/>
          <p:nvPr/>
        </p:nvSpPr>
        <p:spPr>
          <a:xfrm>
            <a:off x="5843726" y="3001523"/>
            <a:ext cx="6094520" cy="646331"/>
          </a:xfrm>
          <a:prstGeom prst="rect">
            <a:avLst/>
          </a:prstGeom>
          <a:noFill/>
        </p:spPr>
        <p:txBody>
          <a:bodyPr wrap="square">
            <a:spAutoFit/>
          </a:bodyPr>
          <a:lstStyle/>
          <a:p>
            <a:r>
              <a:rPr lang="en-IN" b="0" i="0" dirty="0">
                <a:solidFill>
                  <a:srgbClr val="E4E6EB"/>
                </a:solidFill>
                <a:effectLst/>
                <a:latin typeface="Segoe UI Historic" panose="020B0502040204020203" pitchFamily="34" charset="0"/>
                <a:hlinkClick r:id="rId3"/>
              </a:rPr>
              <a:t>https://drive.google.com/file/d/1lg_UcdU4Kv4aye_ZkwRV1n6XFr-MXYpr/view?usp=drivesdk</a:t>
            </a:r>
            <a:endParaRPr lang="en-IN" dirty="0"/>
          </a:p>
        </p:txBody>
      </p:sp>
      <p:sp>
        <p:nvSpPr>
          <p:cNvPr id="4" name="TextBox 3">
            <a:extLst>
              <a:ext uri="{FF2B5EF4-FFF2-40B4-BE49-F238E27FC236}">
                <a16:creationId xmlns:a16="http://schemas.microsoft.com/office/drawing/2014/main" id="{462833A8-9FCF-443C-B046-99CDE673E4FC}"/>
              </a:ext>
            </a:extLst>
          </p:cNvPr>
          <p:cNvSpPr txBox="1"/>
          <p:nvPr/>
        </p:nvSpPr>
        <p:spPr>
          <a:xfrm>
            <a:off x="10022594" y="6077634"/>
            <a:ext cx="2590800" cy="646331"/>
          </a:xfrm>
          <a:prstGeom prst="rect">
            <a:avLst/>
          </a:prstGeom>
          <a:noFill/>
        </p:spPr>
        <p:txBody>
          <a:bodyPr wrap="square" rtlCol="0">
            <a:spAutoFit/>
          </a:bodyPr>
          <a:lstStyle/>
          <a:p>
            <a: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t>Presentation by:-</a:t>
            </a:r>
            <a:b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br>
            <a:r>
              <a:rPr lang="en-IN" b="1" dirty="0">
                <a:solidFill>
                  <a:schemeClr val="bg1"/>
                </a:solidFill>
                <a:highlight>
                  <a:srgbClr val="FFFF00"/>
                </a:highlight>
                <a:latin typeface="Algerian" panose="04020705040A02060702" pitchFamily="82" charset="0"/>
              </a:rPr>
              <a:t>Yash Awasthi</a:t>
            </a:r>
          </a:p>
        </p:txBody>
      </p:sp>
    </p:spTree>
    <p:extLst>
      <p:ext uri="{BB962C8B-B14F-4D97-AF65-F5344CB8AC3E}">
        <p14:creationId xmlns:p14="http://schemas.microsoft.com/office/powerpoint/2010/main" val="252080463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65DA34-F989-4012-9332-C86D268462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58000"/>
          </a:xfrm>
          <a:prstGeom prst="rect">
            <a:avLst/>
          </a:prstGeom>
        </p:spPr>
      </p:pic>
      <p:sp>
        <p:nvSpPr>
          <p:cNvPr id="3" name="TextBox 2">
            <a:extLst>
              <a:ext uri="{FF2B5EF4-FFF2-40B4-BE49-F238E27FC236}">
                <a16:creationId xmlns:a16="http://schemas.microsoft.com/office/drawing/2014/main" id="{A745E56D-0E06-401A-A2D6-5209434A4E6C}"/>
              </a:ext>
            </a:extLst>
          </p:cNvPr>
          <p:cNvSpPr txBox="1"/>
          <p:nvPr/>
        </p:nvSpPr>
        <p:spPr>
          <a:xfrm>
            <a:off x="10058105" y="6148656"/>
            <a:ext cx="2590800" cy="646331"/>
          </a:xfrm>
          <a:prstGeom prst="rect">
            <a:avLst/>
          </a:prstGeom>
          <a:noFill/>
        </p:spPr>
        <p:txBody>
          <a:bodyPr wrap="square" rtlCol="0">
            <a:spAutoFit/>
          </a:bodyPr>
          <a:lstStyle/>
          <a:p>
            <a: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t>Presentation by:-</a:t>
            </a:r>
            <a:b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br>
            <a:r>
              <a:rPr lang="en-IN" b="1" dirty="0">
                <a:solidFill>
                  <a:schemeClr val="bg1"/>
                </a:solidFill>
                <a:highlight>
                  <a:srgbClr val="FFFF00"/>
                </a:highlight>
                <a:latin typeface="Algerian" panose="04020705040A02060702" pitchFamily="82" charset="0"/>
              </a:rPr>
              <a:t>Yash Awasthi</a:t>
            </a:r>
          </a:p>
        </p:txBody>
      </p:sp>
    </p:spTree>
    <p:extLst>
      <p:ext uri="{BB962C8B-B14F-4D97-AF65-F5344CB8AC3E}">
        <p14:creationId xmlns:p14="http://schemas.microsoft.com/office/powerpoint/2010/main" val="23751837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D09F519B-D948-4846-8AB7-9ADB185229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66" y="1100831"/>
            <a:ext cx="5680789" cy="4927107"/>
          </a:xfrm>
          <a:prstGeom prst="rect">
            <a:avLst/>
          </a:prstGeom>
          <a:noFill/>
          <a:scene3d>
            <a:camera prst="isometricRightUp"/>
            <a:lightRig rig="threePt" dir="t"/>
          </a:scene3d>
          <a:extLst>
            <a:ext uri="{909E8E84-426E-40DD-AFC4-6F175D3DCCD1}">
              <a14:hiddenFill xmlns:a14="http://schemas.microsoft.com/office/drawing/2010/main">
                <a:solidFill>
                  <a:srgbClr val="FFFFFF"/>
                </a:solidFill>
              </a14:hiddenFill>
            </a:ext>
          </a:extLst>
        </p:spPr>
      </p:pic>
      <p:pic>
        <p:nvPicPr>
          <p:cNvPr id="4100" name="Picture 4" descr="Image may contain: 4 people, people standing, text that says &quot;Aawaz The Debating Society Zakir Husain Delhi College Evening, University Delhi Aawaz We provide &quot;Verfied Certificate&quot; to our Debaters that will help them in future Convention Debate Parliamenty Debate Turncoat Debate Debaters 19-20&quot;">
            <a:extLst>
              <a:ext uri="{FF2B5EF4-FFF2-40B4-BE49-F238E27FC236}">
                <a16:creationId xmlns:a16="http://schemas.microsoft.com/office/drawing/2014/main" id="{BC3D7318-A8E6-4D62-A5E6-6AC3B0874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859" y="830062"/>
            <a:ext cx="5313021" cy="5426587"/>
          </a:xfrm>
          <a:prstGeom prst="rect">
            <a:avLst/>
          </a:prstGeom>
          <a:noFill/>
          <a:scene3d>
            <a:camera prst="isometricRightUp"/>
            <a:lightRig rig="threePt" dir="t"/>
          </a:scene3d>
          <a:extLst>
            <a:ext uri="{909E8E84-426E-40DD-AFC4-6F175D3DCCD1}">
              <a14:hiddenFill xmlns:a14="http://schemas.microsoft.com/office/drawing/2010/main">
                <a:solidFill>
                  <a:srgbClr val="FFFFFF"/>
                </a:solidFill>
              </a14:hiddenFill>
            </a:ext>
          </a:extLst>
        </p:spPr>
      </p:pic>
      <p:pic>
        <p:nvPicPr>
          <p:cNvPr id="4102" name="Picture 6" descr="Image may contain: text that says &quot;Aawaz Aawaz The Debating Society Of Zakir Husain Delhi University Aawaz TESIMONIALS Happy Debaters value betrig critically pursuits well.&quot; &quot;Debating changedt worldaroundme./leamehowtasthrit qu way surroundings. Yash Awasthi Media ordinator, Designer] Auraiya, Pradesh Saksham Upadhyay [president] Ghosi, Uttar Pradesh&quot;">
            <a:extLst>
              <a:ext uri="{FF2B5EF4-FFF2-40B4-BE49-F238E27FC236}">
                <a16:creationId xmlns:a16="http://schemas.microsoft.com/office/drawing/2014/main" id="{0C1B217C-484F-48B6-8098-9E4AC4A2CB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7354" y="965446"/>
            <a:ext cx="6565531" cy="4927107"/>
          </a:xfrm>
          <a:prstGeom prst="rect">
            <a:avLst/>
          </a:prstGeom>
          <a:noFill/>
          <a:scene3d>
            <a:camera prst="isometricRightUp"/>
            <a:lightRig rig="threePt" dir="t"/>
          </a:scene3d>
          <a:extLst>
            <a:ext uri="{909E8E84-426E-40DD-AFC4-6F175D3DCCD1}">
              <a14:hiddenFill xmlns:a14="http://schemas.microsoft.com/office/drawing/2010/main">
                <a:solidFill>
                  <a:srgbClr val="FFFFFF"/>
                </a:solidFill>
              </a14:hiddenFill>
            </a:ext>
          </a:extLst>
        </p:spPr>
      </p:pic>
      <p:pic>
        <p:nvPicPr>
          <p:cNvPr id="4104" name="Picture 8" descr="Image may contain: 1 person, text">
            <a:extLst>
              <a:ext uri="{FF2B5EF4-FFF2-40B4-BE49-F238E27FC236}">
                <a16:creationId xmlns:a16="http://schemas.microsoft.com/office/drawing/2014/main" id="{5418F523-9226-403F-8DDF-5E6FCE1B68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66" y="1100832"/>
            <a:ext cx="7550164" cy="4656338"/>
          </a:xfrm>
          <a:prstGeom prst="rect">
            <a:avLst/>
          </a:prstGeom>
          <a:noFill/>
          <a:scene3d>
            <a:camera prst="isometricRightUp"/>
            <a:lightRig rig="threePt" dir="t"/>
          </a:scene3d>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59485C8-B802-495E-872A-00760ED3783C}"/>
              </a:ext>
            </a:extLst>
          </p:cNvPr>
          <p:cNvSpPr txBox="1"/>
          <p:nvPr/>
        </p:nvSpPr>
        <p:spPr>
          <a:xfrm>
            <a:off x="10341200" y="5055780"/>
            <a:ext cx="1306304" cy="369332"/>
          </a:xfrm>
          <a:prstGeom prst="rect">
            <a:avLst/>
          </a:prstGeom>
          <a:noFill/>
        </p:spPr>
        <p:txBody>
          <a:bodyPr wrap="square">
            <a:spAutoFit/>
          </a:bodyPr>
          <a:lstStyle/>
          <a:p>
            <a:r>
              <a:rPr lang="en-IN" b="0" i="0" u="none" strike="noStrike" dirty="0">
                <a:solidFill>
                  <a:srgbClr val="FFFF00"/>
                </a:solidFill>
                <a:effectLst/>
                <a:highlight>
                  <a:srgbClr val="800080"/>
                </a:highlight>
                <a:latin typeface="Segoe UI Historic" panose="020B0502040204020203" pitchFamily="34" charset="0"/>
                <a:hlinkClick r:id="rId6">
                  <a:extLst>
                    <a:ext uri="{A12FA001-AC4F-418D-AE19-62706E023703}">
                      <ahyp:hlinkClr xmlns:ahyp="http://schemas.microsoft.com/office/drawing/2018/hyperlinkcolor" val="tx"/>
                    </a:ext>
                  </a:extLst>
                </a:hlinkClick>
              </a:rPr>
              <a:t>Click here</a:t>
            </a:r>
            <a:endParaRPr lang="en-IN" dirty="0">
              <a:solidFill>
                <a:srgbClr val="FFFF00"/>
              </a:solidFill>
              <a:highlight>
                <a:srgbClr val="800080"/>
              </a:highlight>
            </a:endParaRPr>
          </a:p>
        </p:txBody>
      </p:sp>
      <p:sp>
        <p:nvSpPr>
          <p:cNvPr id="7" name="TextBox 6">
            <a:extLst>
              <a:ext uri="{FF2B5EF4-FFF2-40B4-BE49-F238E27FC236}">
                <a16:creationId xmlns:a16="http://schemas.microsoft.com/office/drawing/2014/main" id="{6A17D4B0-6123-4D1B-8740-EFDC948A5B1D}"/>
              </a:ext>
            </a:extLst>
          </p:cNvPr>
          <p:cNvSpPr txBox="1"/>
          <p:nvPr/>
        </p:nvSpPr>
        <p:spPr>
          <a:xfrm>
            <a:off x="10022594" y="6077634"/>
            <a:ext cx="2590800" cy="646331"/>
          </a:xfrm>
          <a:prstGeom prst="rect">
            <a:avLst/>
          </a:prstGeom>
          <a:noFill/>
        </p:spPr>
        <p:txBody>
          <a:bodyPr wrap="square" rtlCol="0">
            <a:spAutoFit/>
          </a:bodyPr>
          <a:lstStyle/>
          <a:p>
            <a: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t>Presentation by:-</a:t>
            </a:r>
            <a:b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br>
            <a:r>
              <a:rPr lang="en-IN" b="1" dirty="0">
                <a:solidFill>
                  <a:schemeClr val="bg1"/>
                </a:solidFill>
                <a:highlight>
                  <a:srgbClr val="FFFF00"/>
                </a:highlight>
                <a:latin typeface="Algerian" panose="04020705040A02060702" pitchFamily="82" charset="0"/>
              </a:rPr>
              <a:t>Yash Awasthi</a:t>
            </a:r>
          </a:p>
        </p:txBody>
      </p:sp>
    </p:spTree>
    <p:extLst>
      <p:ext uri="{BB962C8B-B14F-4D97-AF65-F5344CB8AC3E}">
        <p14:creationId xmlns:p14="http://schemas.microsoft.com/office/powerpoint/2010/main" val="2523329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80">
                                          <p:stCondLst>
                                            <p:cond delay="0"/>
                                          </p:stCondLst>
                                        </p:cTn>
                                        <p:tgtEl>
                                          <p:spTgt spid="4098"/>
                                        </p:tgtEl>
                                      </p:cBhvr>
                                    </p:animEffect>
                                    <p:anim calcmode="lin" valueType="num">
                                      <p:cBhvr>
                                        <p:cTn id="8" dur="1822" tmFilter="0,0; 0.14,0.36; 0.43,0.73; 0.71,0.91; 1.0,1.0">
                                          <p:stCondLst>
                                            <p:cond delay="0"/>
                                          </p:stCondLst>
                                        </p:cTn>
                                        <p:tgtEl>
                                          <p:spTgt spid="40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98"/>
                                        </p:tgtEl>
                                        <p:attrNameLst>
                                          <p:attrName>ppt_y</p:attrName>
                                        </p:attrNameLst>
                                      </p:cBhvr>
                                      <p:tavLst>
                                        <p:tav tm="0" fmla="#ppt_y-sin(pi*$)/81">
                                          <p:val>
                                            <p:fltVal val="0"/>
                                          </p:val>
                                        </p:tav>
                                        <p:tav tm="100000">
                                          <p:val>
                                            <p:fltVal val="1"/>
                                          </p:val>
                                        </p:tav>
                                      </p:tavLst>
                                    </p:anim>
                                    <p:animScale>
                                      <p:cBhvr>
                                        <p:cTn id="13" dur="26">
                                          <p:stCondLst>
                                            <p:cond delay="650"/>
                                          </p:stCondLst>
                                        </p:cTn>
                                        <p:tgtEl>
                                          <p:spTgt spid="4098"/>
                                        </p:tgtEl>
                                      </p:cBhvr>
                                      <p:to x="100000" y="60000"/>
                                    </p:animScale>
                                    <p:animScale>
                                      <p:cBhvr>
                                        <p:cTn id="14" dur="166" decel="50000">
                                          <p:stCondLst>
                                            <p:cond delay="676"/>
                                          </p:stCondLst>
                                        </p:cTn>
                                        <p:tgtEl>
                                          <p:spTgt spid="4098"/>
                                        </p:tgtEl>
                                      </p:cBhvr>
                                      <p:to x="100000" y="100000"/>
                                    </p:animScale>
                                    <p:animScale>
                                      <p:cBhvr>
                                        <p:cTn id="15" dur="26">
                                          <p:stCondLst>
                                            <p:cond delay="1312"/>
                                          </p:stCondLst>
                                        </p:cTn>
                                        <p:tgtEl>
                                          <p:spTgt spid="4098"/>
                                        </p:tgtEl>
                                      </p:cBhvr>
                                      <p:to x="100000" y="80000"/>
                                    </p:animScale>
                                    <p:animScale>
                                      <p:cBhvr>
                                        <p:cTn id="16" dur="166" decel="50000">
                                          <p:stCondLst>
                                            <p:cond delay="1338"/>
                                          </p:stCondLst>
                                        </p:cTn>
                                        <p:tgtEl>
                                          <p:spTgt spid="4098"/>
                                        </p:tgtEl>
                                      </p:cBhvr>
                                      <p:to x="100000" y="100000"/>
                                    </p:animScale>
                                    <p:animScale>
                                      <p:cBhvr>
                                        <p:cTn id="17" dur="26">
                                          <p:stCondLst>
                                            <p:cond delay="1642"/>
                                          </p:stCondLst>
                                        </p:cTn>
                                        <p:tgtEl>
                                          <p:spTgt spid="4098"/>
                                        </p:tgtEl>
                                      </p:cBhvr>
                                      <p:to x="100000" y="90000"/>
                                    </p:animScale>
                                    <p:animScale>
                                      <p:cBhvr>
                                        <p:cTn id="18" dur="166" decel="50000">
                                          <p:stCondLst>
                                            <p:cond delay="1668"/>
                                          </p:stCondLst>
                                        </p:cTn>
                                        <p:tgtEl>
                                          <p:spTgt spid="4098"/>
                                        </p:tgtEl>
                                      </p:cBhvr>
                                      <p:to x="100000" y="100000"/>
                                    </p:animScale>
                                    <p:animScale>
                                      <p:cBhvr>
                                        <p:cTn id="19" dur="26">
                                          <p:stCondLst>
                                            <p:cond delay="1808"/>
                                          </p:stCondLst>
                                        </p:cTn>
                                        <p:tgtEl>
                                          <p:spTgt spid="4098"/>
                                        </p:tgtEl>
                                      </p:cBhvr>
                                      <p:to x="100000" y="95000"/>
                                    </p:animScale>
                                    <p:animScale>
                                      <p:cBhvr>
                                        <p:cTn id="20" dur="166" decel="50000">
                                          <p:stCondLst>
                                            <p:cond delay="1834"/>
                                          </p:stCondLst>
                                        </p:cTn>
                                        <p:tgtEl>
                                          <p:spTgt spid="409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100"/>
                                        </p:tgtEl>
                                        <p:attrNameLst>
                                          <p:attrName>style.visibility</p:attrName>
                                        </p:attrNameLst>
                                      </p:cBhvr>
                                      <p:to>
                                        <p:strVal val="visible"/>
                                      </p:to>
                                    </p:set>
                                    <p:animEffect transition="in" filter="wipe(down)">
                                      <p:cBhvr>
                                        <p:cTn id="25" dur="580">
                                          <p:stCondLst>
                                            <p:cond delay="0"/>
                                          </p:stCondLst>
                                        </p:cTn>
                                        <p:tgtEl>
                                          <p:spTgt spid="4100"/>
                                        </p:tgtEl>
                                      </p:cBhvr>
                                    </p:animEffect>
                                    <p:anim calcmode="lin" valueType="num">
                                      <p:cBhvr>
                                        <p:cTn id="26" dur="1822" tmFilter="0,0; 0.14,0.36; 0.43,0.73; 0.71,0.91; 1.0,1.0">
                                          <p:stCondLst>
                                            <p:cond delay="0"/>
                                          </p:stCondLst>
                                        </p:cTn>
                                        <p:tgtEl>
                                          <p:spTgt spid="410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10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10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10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100"/>
                                        </p:tgtEl>
                                        <p:attrNameLst>
                                          <p:attrName>ppt_y</p:attrName>
                                        </p:attrNameLst>
                                      </p:cBhvr>
                                      <p:tavLst>
                                        <p:tav tm="0" fmla="#ppt_y-sin(pi*$)/81">
                                          <p:val>
                                            <p:fltVal val="0"/>
                                          </p:val>
                                        </p:tav>
                                        <p:tav tm="100000">
                                          <p:val>
                                            <p:fltVal val="1"/>
                                          </p:val>
                                        </p:tav>
                                      </p:tavLst>
                                    </p:anim>
                                    <p:animScale>
                                      <p:cBhvr>
                                        <p:cTn id="31" dur="26">
                                          <p:stCondLst>
                                            <p:cond delay="650"/>
                                          </p:stCondLst>
                                        </p:cTn>
                                        <p:tgtEl>
                                          <p:spTgt spid="4100"/>
                                        </p:tgtEl>
                                      </p:cBhvr>
                                      <p:to x="100000" y="60000"/>
                                    </p:animScale>
                                    <p:animScale>
                                      <p:cBhvr>
                                        <p:cTn id="32" dur="166" decel="50000">
                                          <p:stCondLst>
                                            <p:cond delay="676"/>
                                          </p:stCondLst>
                                        </p:cTn>
                                        <p:tgtEl>
                                          <p:spTgt spid="4100"/>
                                        </p:tgtEl>
                                      </p:cBhvr>
                                      <p:to x="100000" y="100000"/>
                                    </p:animScale>
                                    <p:animScale>
                                      <p:cBhvr>
                                        <p:cTn id="33" dur="26">
                                          <p:stCondLst>
                                            <p:cond delay="1312"/>
                                          </p:stCondLst>
                                        </p:cTn>
                                        <p:tgtEl>
                                          <p:spTgt spid="4100"/>
                                        </p:tgtEl>
                                      </p:cBhvr>
                                      <p:to x="100000" y="80000"/>
                                    </p:animScale>
                                    <p:animScale>
                                      <p:cBhvr>
                                        <p:cTn id="34" dur="166" decel="50000">
                                          <p:stCondLst>
                                            <p:cond delay="1338"/>
                                          </p:stCondLst>
                                        </p:cTn>
                                        <p:tgtEl>
                                          <p:spTgt spid="4100"/>
                                        </p:tgtEl>
                                      </p:cBhvr>
                                      <p:to x="100000" y="100000"/>
                                    </p:animScale>
                                    <p:animScale>
                                      <p:cBhvr>
                                        <p:cTn id="35" dur="26">
                                          <p:stCondLst>
                                            <p:cond delay="1642"/>
                                          </p:stCondLst>
                                        </p:cTn>
                                        <p:tgtEl>
                                          <p:spTgt spid="4100"/>
                                        </p:tgtEl>
                                      </p:cBhvr>
                                      <p:to x="100000" y="90000"/>
                                    </p:animScale>
                                    <p:animScale>
                                      <p:cBhvr>
                                        <p:cTn id="36" dur="166" decel="50000">
                                          <p:stCondLst>
                                            <p:cond delay="1668"/>
                                          </p:stCondLst>
                                        </p:cTn>
                                        <p:tgtEl>
                                          <p:spTgt spid="4100"/>
                                        </p:tgtEl>
                                      </p:cBhvr>
                                      <p:to x="100000" y="100000"/>
                                    </p:animScale>
                                    <p:animScale>
                                      <p:cBhvr>
                                        <p:cTn id="37" dur="26">
                                          <p:stCondLst>
                                            <p:cond delay="1808"/>
                                          </p:stCondLst>
                                        </p:cTn>
                                        <p:tgtEl>
                                          <p:spTgt spid="4100"/>
                                        </p:tgtEl>
                                      </p:cBhvr>
                                      <p:to x="100000" y="95000"/>
                                    </p:animScale>
                                    <p:animScale>
                                      <p:cBhvr>
                                        <p:cTn id="38" dur="166" decel="50000">
                                          <p:stCondLst>
                                            <p:cond delay="1834"/>
                                          </p:stCondLst>
                                        </p:cTn>
                                        <p:tgtEl>
                                          <p:spTgt spid="410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4102"/>
                                        </p:tgtEl>
                                        <p:attrNameLst>
                                          <p:attrName>style.visibility</p:attrName>
                                        </p:attrNameLst>
                                      </p:cBhvr>
                                      <p:to>
                                        <p:strVal val="visible"/>
                                      </p:to>
                                    </p:set>
                                    <p:animEffect transition="in" filter="wipe(down)">
                                      <p:cBhvr>
                                        <p:cTn id="43" dur="580">
                                          <p:stCondLst>
                                            <p:cond delay="0"/>
                                          </p:stCondLst>
                                        </p:cTn>
                                        <p:tgtEl>
                                          <p:spTgt spid="4102"/>
                                        </p:tgtEl>
                                      </p:cBhvr>
                                    </p:animEffect>
                                    <p:anim calcmode="lin" valueType="num">
                                      <p:cBhvr>
                                        <p:cTn id="44" dur="1822" tmFilter="0,0; 0.14,0.36; 0.43,0.73; 0.71,0.91; 1.0,1.0">
                                          <p:stCondLst>
                                            <p:cond delay="0"/>
                                          </p:stCondLst>
                                        </p:cTn>
                                        <p:tgtEl>
                                          <p:spTgt spid="410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10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10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10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102"/>
                                        </p:tgtEl>
                                        <p:attrNameLst>
                                          <p:attrName>ppt_y</p:attrName>
                                        </p:attrNameLst>
                                      </p:cBhvr>
                                      <p:tavLst>
                                        <p:tav tm="0" fmla="#ppt_y-sin(pi*$)/81">
                                          <p:val>
                                            <p:fltVal val="0"/>
                                          </p:val>
                                        </p:tav>
                                        <p:tav tm="100000">
                                          <p:val>
                                            <p:fltVal val="1"/>
                                          </p:val>
                                        </p:tav>
                                      </p:tavLst>
                                    </p:anim>
                                    <p:animScale>
                                      <p:cBhvr>
                                        <p:cTn id="49" dur="26">
                                          <p:stCondLst>
                                            <p:cond delay="650"/>
                                          </p:stCondLst>
                                        </p:cTn>
                                        <p:tgtEl>
                                          <p:spTgt spid="4102"/>
                                        </p:tgtEl>
                                      </p:cBhvr>
                                      <p:to x="100000" y="60000"/>
                                    </p:animScale>
                                    <p:animScale>
                                      <p:cBhvr>
                                        <p:cTn id="50" dur="166" decel="50000">
                                          <p:stCondLst>
                                            <p:cond delay="676"/>
                                          </p:stCondLst>
                                        </p:cTn>
                                        <p:tgtEl>
                                          <p:spTgt spid="4102"/>
                                        </p:tgtEl>
                                      </p:cBhvr>
                                      <p:to x="100000" y="100000"/>
                                    </p:animScale>
                                    <p:animScale>
                                      <p:cBhvr>
                                        <p:cTn id="51" dur="26">
                                          <p:stCondLst>
                                            <p:cond delay="1312"/>
                                          </p:stCondLst>
                                        </p:cTn>
                                        <p:tgtEl>
                                          <p:spTgt spid="4102"/>
                                        </p:tgtEl>
                                      </p:cBhvr>
                                      <p:to x="100000" y="80000"/>
                                    </p:animScale>
                                    <p:animScale>
                                      <p:cBhvr>
                                        <p:cTn id="52" dur="166" decel="50000">
                                          <p:stCondLst>
                                            <p:cond delay="1338"/>
                                          </p:stCondLst>
                                        </p:cTn>
                                        <p:tgtEl>
                                          <p:spTgt spid="4102"/>
                                        </p:tgtEl>
                                      </p:cBhvr>
                                      <p:to x="100000" y="100000"/>
                                    </p:animScale>
                                    <p:animScale>
                                      <p:cBhvr>
                                        <p:cTn id="53" dur="26">
                                          <p:stCondLst>
                                            <p:cond delay="1642"/>
                                          </p:stCondLst>
                                        </p:cTn>
                                        <p:tgtEl>
                                          <p:spTgt spid="4102"/>
                                        </p:tgtEl>
                                      </p:cBhvr>
                                      <p:to x="100000" y="90000"/>
                                    </p:animScale>
                                    <p:animScale>
                                      <p:cBhvr>
                                        <p:cTn id="54" dur="166" decel="50000">
                                          <p:stCondLst>
                                            <p:cond delay="1668"/>
                                          </p:stCondLst>
                                        </p:cTn>
                                        <p:tgtEl>
                                          <p:spTgt spid="4102"/>
                                        </p:tgtEl>
                                      </p:cBhvr>
                                      <p:to x="100000" y="100000"/>
                                    </p:animScale>
                                    <p:animScale>
                                      <p:cBhvr>
                                        <p:cTn id="55" dur="26">
                                          <p:stCondLst>
                                            <p:cond delay="1808"/>
                                          </p:stCondLst>
                                        </p:cTn>
                                        <p:tgtEl>
                                          <p:spTgt spid="4102"/>
                                        </p:tgtEl>
                                      </p:cBhvr>
                                      <p:to x="100000" y="95000"/>
                                    </p:animScale>
                                    <p:animScale>
                                      <p:cBhvr>
                                        <p:cTn id="56" dur="166" decel="50000">
                                          <p:stCondLst>
                                            <p:cond delay="1834"/>
                                          </p:stCondLst>
                                        </p:cTn>
                                        <p:tgtEl>
                                          <p:spTgt spid="410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104"/>
                                        </p:tgtEl>
                                        <p:attrNameLst>
                                          <p:attrName>style.visibility</p:attrName>
                                        </p:attrNameLst>
                                      </p:cBhvr>
                                      <p:to>
                                        <p:strVal val="visible"/>
                                      </p:to>
                                    </p:set>
                                    <p:animEffect transition="in" filter="wipe(down)">
                                      <p:cBhvr>
                                        <p:cTn id="61" dur="580">
                                          <p:stCondLst>
                                            <p:cond delay="0"/>
                                          </p:stCondLst>
                                        </p:cTn>
                                        <p:tgtEl>
                                          <p:spTgt spid="4104"/>
                                        </p:tgtEl>
                                      </p:cBhvr>
                                    </p:animEffect>
                                    <p:anim calcmode="lin" valueType="num">
                                      <p:cBhvr>
                                        <p:cTn id="62" dur="1822" tmFilter="0,0; 0.14,0.36; 0.43,0.73; 0.71,0.91; 1.0,1.0">
                                          <p:stCondLst>
                                            <p:cond delay="0"/>
                                          </p:stCondLst>
                                        </p:cTn>
                                        <p:tgtEl>
                                          <p:spTgt spid="4104"/>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104"/>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104"/>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104"/>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104"/>
                                        </p:tgtEl>
                                        <p:attrNameLst>
                                          <p:attrName>ppt_y</p:attrName>
                                        </p:attrNameLst>
                                      </p:cBhvr>
                                      <p:tavLst>
                                        <p:tav tm="0" fmla="#ppt_y-sin(pi*$)/81">
                                          <p:val>
                                            <p:fltVal val="0"/>
                                          </p:val>
                                        </p:tav>
                                        <p:tav tm="100000">
                                          <p:val>
                                            <p:fltVal val="1"/>
                                          </p:val>
                                        </p:tav>
                                      </p:tavLst>
                                    </p:anim>
                                    <p:animScale>
                                      <p:cBhvr>
                                        <p:cTn id="67" dur="26">
                                          <p:stCondLst>
                                            <p:cond delay="650"/>
                                          </p:stCondLst>
                                        </p:cTn>
                                        <p:tgtEl>
                                          <p:spTgt spid="4104"/>
                                        </p:tgtEl>
                                      </p:cBhvr>
                                      <p:to x="100000" y="60000"/>
                                    </p:animScale>
                                    <p:animScale>
                                      <p:cBhvr>
                                        <p:cTn id="68" dur="166" decel="50000">
                                          <p:stCondLst>
                                            <p:cond delay="676"/>
                                          </p:stCondLst>
                                        </p:cTn>
                                        <p:tgtEl>
                                          <p:spTgt spid="4104"/>
                                        </p:tgtEl>
                                      </p:cBhvr>
                                      <p:to x="100000" y="100000"/>
                                    </p:animScale>
                                    <p:animScale>
                                      <p:cBhvr>
                                        <p:cTn id="69" dur="26">
                                          <p:stCondLst>
                                            <p:cond delay="1312"/>
                                          </p:stCondLst>
                                        </p:cTn>
                                        <p:tgtEl>
                                          <p:spTgt spid="4104"/>
                                        </p:tgtEl>
                                      </p:cBhvr>
                                      <p:to x="100000" y="80000"/>
                                    </p:animScale>
                                    <p:animScale>
                                      <p:cBhvr>
                                        <p:cTn id="70" dur="166" decel="50000">
                                          <p:stCondLst>
                                            <p:cond delay="1338"/>
                                          </p:stCondLst>
                                        </p:cTn>
                                        <p:tgtEl>
                                          <p:spTgt spid="4104"/>
                                        </p:tgtEl>
                                      </p:cBhvr>
                                      <p:to x="100000" y="100000"/>
                                    </p:animScale>
                                    <p:animScale>
                                      <p:cBhvr>
                                        <p:cTn id="71" dur="26">
                                          <p:stCondLst>
                                            <p:cond delay="1642"/>
                                          </p:stCondLst>
                                        </p:cTn>
                                        <p:tgtEl>
                                          <p:spTgt spid="4104"/>
                                        </p:tgtEl>
                                      </p:cBhvr>
                                      <p:to x="100000" y="90000"/>
                                    </p:animScale>
                                    <p:animScale>
                                      <p:cBhvr>
                                        <p:cTn id="72" dur="166" decel="50000">
                                          <p:stCondLst>
                                            <p:cond delay="1668"/>
                                          </p:stCondLst>
                                        </p:cTn>
                                        <p:tgtEl>
                                          <p:spTgt spid="4104"/>
                                        </p:tgtEl>
                                      </p:cBhvr>
                                      <p:to x="100000" y="100000"/>
                                    </p:animScale>
                                    <p:animScale>
                                      <p:cBhvr>
                                        <p:cTn id="73" dur="26">
                                          <p:stCondLst>
                                            <p:cond delay="1808"/>
                                          </p:stCondLst>
                                        </p:cTn>
                                        <p:tgtEl>
                                          <p:spTgt spid="4104"/>
                                        </p:tgtEl>
                                      </p:cBhvr>
                                      <p:to x="100000" y="95000"/>
                                    </p:animScale>
                                    <p:animScale>
                                      <p:cBhvr>
                                        <p:cTn id="74" dur="166" decel="50000">
                                          <p:stCondLst>
                                            <p:cond delay="1834"/>
                                          </p:stCondLst>
                                        </p:cTn>
                                        <p:tgtEl>
                                          <p:spTgt spid="4104"/>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down)">
                                      <p:cBhvr>
                                        <p:cTn id="79" dur="580">
                                          <p:stCondLst>
                                            <p:cond delay="0"/>
                                          </p:stCondLst>
                                        </p:cTn>
                                        <p:tgtEl>
                                          <p:spTgt spid="11"/>
                                        </p:tgtEl>
                                      </p:cBhvr>
                                    </p:animEffect>
                                    <p:anim calcmode="lin" valueType="num">
                                      <p:cBhvr>
                                        <p:cTn id="8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5" dur="26">
                                          <p:stCondLst>
                                            <p:cond delay="650"/>
                                          </p:stCondLst>
                                        </p:cTn>
                                        <p:tgtEl>
                                          <p:spTgt spid="11"/>
                                        </p:tgtEl>
                                      </p:cBhvr>
                                      <p:to x="100000" y="60000"/>
                                    </p:animScale>
                                    <p:animScale>
                                      <p:cBhvr>
                                        <p:cTn id="86" dur="166" decel="50000">
                                          <p:stCondLst>
                                            <p:cond delay="676"/>
                                          </p:stCondLst>
                                        </p:cTn>
                                        <p:tgtEl>
                                          <p:spTgt spid="11"/>
                                        </p:tgtEl>
                                      </p:cBhvr>
                                      <p:to x="100000" y="100000"/>
                                    </p:animScale>
                                    <p:animScale>
                                      <p:cBhvr>
                                        <p:cTn id="87" dur="26">
                                          <p:stCondLst>
                                            <p:cond delay="1312"/>
                                          </p:stCondLst>
                                        </p:cTn>
                                        <p:tgtEl>
                                          <p:spTgt spid="11"/>
                                        </p:tgtEl>
                                      </p:cBhvr>
                                      <p:to x="100000" y="80000"/>
                                    </p:animScale>
                                    <p:animScale>
                                      <p:cBhvr>
                                        <p:cTn id="88" dur="166" decel="50000">
                                          <p:stCondLst>
                                            <p:cond delay="1338"/>
                                          </p:stCondLst>
                                        </p:cTn>
                                        <p:tgtEl>
                                          <p:spTgt spid="11"/>
                                        </p:tgtEl>
                                      </p:cBhvr>
                                      <p:to x="100000" y="100000"/>
                                    </p:animScale>
                                    <p:animScale>
                                      <p:cBhvr>
                                        <p:cTn id="89" dur="26">
                                          <p:stCondLst>
                                            <p:cond delay="1642"/>
                                          </p:stCondLst>
                                        </p:cTn>
                                        <p:tgtEl>
                                          <p:spTgt spid="11"/>
                                        </p:tgtEl>
                                      </p:cBhvr>
                                      <p:to x="100000" y="90000"/>
                                    </p:animScale>
                                    <p:animScale>
                                      <p:cBhvr>
                                        <p:cTn id="90" dur="166" decel="50000">
                                          <p:stCondLst>
                                            <p:cond delay="1668"/>
                                          </p:stCondLst>
                                        </p:cTn>
                                        <p:tgtEl>
                                          <p:spTgt spid="11"/>
                                        </p:tgtEl>
                                      </p:cBhvr>
                                      <p:to x="100000" y="100000"/>
                                    </p:animScale>
                                    <p:animScale>
                                      <p:cBhvr>
                                        <p:cTn id="91" dur="26">
                                          <p:stCondLst>
                                            <p:cond delay="1808"/>
                                          </p:stCondLst>
                                        </p:cTn>
                                        <p:tgtEl>
                                          <p:spTgt spid="11"/>
                                        </p:tgtEl>
                                      </p:cBhvr>
                                      <p:to x="100000" y="95000"/>
                                    </p:animScale>
                                    <p:animScale>
                                      <p:cBhvr>
                                        <p:cTn id="92"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0433A5-E77B-4D89-AF5C-46A1C286FA27}"/>
              </a:ext>
            </a:extLst>
          </p:cNvPr>
          <p:cNvSpPr txBox="1"/>
          <p:nvPr/>
        </p:nvSpPr>
        <p:spPr>
          <a:xfrm>
            <a:off x="195310" y="186431"/>
            <a:ext cx="10049522" cy="7294305"/>
          </a:xfrm>
          <a:prstGeom prst="rect">
            <a:avLst/>
          </a:prstGeom>
          <a:noFill/>
        </p:spPr>
        <p:txBody>
          <a:bodyPr wrap="square" rtlCol="0">
            <a:spAutoFit/>
          </a:bodyPr>
          <a:lstStyle/>
          <a:p>
            <a:r>
              <a:rPr lang="en-US" sz="2000" b="1" dirty="0">
                <a:highlight>
                  <a:srgbClr val="800000"/>
                </a:highlight>
                <a:latin typeface="Algerian" panose="04020705040A02060702" pitchFamily="82" charset="0"/>
              </a:rPr>
              <a:t>Rules and regulations you must keep in mind in order to make sure proper and smooth functioning of the society- </a:t>
            </a:r>
            <a:br>
              <a:rPr lang="en-US" sz="2000" b="1" dirty="0">
                <a:highlight>
                  <a:srgbClr val="800000"/>
                </a:highlight>
                <a:latin typeface="Algerian" panose="04020705040A02060702" pitchFamily="82" charset="0"/>
              </a:rPr>
            </a:br>
            <a:br>
              <a:rPr lang="en-US" sz="2000" dirty="0">
                <a:highlight>
                  <a:srgbClr val="800000"/>
                </a:highlight>
              </a:rPr>
            </a:br>
            <a:br>
              <a:rPr lang="en-US" sz="2000" dirty="0"/>
            </a:br>
            <a:r>
              <a:rPr lang="en-US" sz="2200" b="1" dirty="0">
                <a:solidFill>
                  <a:srgbClr val="FFFF00"/>
                </a:solidFill>
                <a:latin typeface="Agency FB" panose="020B0503020202020204" pitchFamily="34" charset="0"/>
              </a:rPr>
              <a:t>1) Attending society meeting is must for all members on a weekly basis as per the prospectus of the society.</a:t>
            </a:r>
            <a:br>
              <a:rPr lang="en-US" sz="2200" b="1" dirty="0">
                <a:solidFill>
                  <a:srgbClr val="FFFF00"/>
                </a:solidFill>
                <a:latin typeface="Agency FB" panose="020B0503020202020204" pitchFamily="34" charset="0"/>
              </a:rPr>
            </a:br>
            <a:br>
              <a:rPr lang="en-US" sz="2200" dirty="0">
                <a:latin typeface="Agency FB" panose="020B0503020202020204" pitchFamily="34" charset="0"/>
              </a:rPr>
            </a:br>
            <a:r>
              <a:rPr lang="en-US" sz="2200" b="1" dirty="0">
                <a:solidFill>
                  <a:srgbClr val="FFFF00"/>
                </a:solidFill>
                <a:latin typeface="Agency FB" panose="020B0503020202020204" pitchFamily="34" charset="0"/>
              </a:rPr>
              <a:t>2) Taking part in maximum debates should be your foremost priority and function to be performed by you.</a:t>
            </a:r>
            <a:br>
              <a:rPr lang="en-US" sz="2200" b="1" dirty="0">
                <a:solidFill>
                  <a:srgbClr val="FFFF00"/>
                </a:solidFill>
                <a:latin typeface="Agency FB" panose="020B0503020202020204" pitchFamily="34" charset="0"/>
              </a:rPr>
            </a:br>
            <a:br>
              <a:rPr lang="en-US" sz="2200" dirty="0">
                <a:latin typeface="Agency FB" panose="020B0503020202020204" pitchFamily="34" charset="0"/>
              </a:rPr>
            </a:br>
            <a:r>
              <a:rPr lang="en-US" sz="2200" b="1" dirty="0">
                <a:solidFill>
                  <a:srgbClr val="FFFF00"/>
                </a:solidFill>
                <a:latin typeface="Agency FB" panose="020B0503020202020204" pitchFamily="34" charset="0"/>
              </a:rPr>
              <a:t>3) Society's welfare must supersede your personal interest as when society will develop and grow, your personal interest of learning would be fulfilled.</a:t>
            </a:r>
            <a:br>
              <a:rPr lang="en-US" sz="2200" b="1" dirty="0">
                <a:solidFill>
                  <a:srgbClr val="FFFF00"/>
                </a:solidFill>
                <a:latin typeface="Agency FB" panose="020B0503020202020204" pitchFamily="34" charset="0"/>
              </a:rPr>
            </a:br>
            <a:br>
              <a:rPr lang="en-US" sz="2200" b="1" dirty="0">
                <a:solidFill>
                  <a:srgbClr val="FFFF00"/>
                </a:solidFill>
                <a:latin typeface="Agency FB" panose="020B0503020202020204" pitchFamily="34" charset="0"/>
              </a:rPr>
            </a:br>
            <a:r>
              <a:rPr lang="en-US" sz="2200" b="1" dirty="0">
                <a:solidFill>
                  <a:srgbClr val="FFFF00"/>
                </a:solidFill>
                <a:latin typeface="Agency FB" panose="020B0503020202020204" pitchFamily="34" charset="0"/>
              </a:rPr>
              <a:t>4) Society's union decision would be paramount and binds all members in one thread.</a:t>
            </a:r>
            <a:br>
              <a:rPr lang="en-US" sz="2200" b="1" dirty="0">
                <a:solidFill>
                  <a:srgbClr val="FFFF00"/>
                </a:solidFill>
                <a:latin typeface="Agency FB" panose="020B0503020202020204" pitchFamily="34" charset="0"/>
              </a:rPr>
            </a:br>
            <a:br>
              <a:rPr lang="en-US" sz="2200" b="1" dirty="0">
                <a:solidFill>
                  <a:srgbClr val="FFFF00"/>
                </a:solidFill>
                <a:latin typeface="Agency FB" panose="020B0503020202020204" pitchFamily="34" charset="0"/>
              </a:rPr>
            </a:br>
            <a:r>
              <a:rPr lang="en-US" sz="2200" b="1" dirty="0">
                <a:solidFill>
                  <a:srgbClr val="FFFF00"/>
                </a:solidFill>
                <a:latin typeface="Agency FB" panose="020B0503020202020204" pitchFamily="34" charset="0"/>
              </a:rPr>
              <a:t>5) Democratic way of working take place in the society, you all will be given an opportunity to provide your suggestions and opinions but once decision has been taken by society union, you won't be able to intervene in between the process.</a:t>
            </a:r>
            <a:br>
              <a:rPr lang="en-US" sz="2200" b="1" dirty="0">
                <a:solidFill>
                  <a:srgbClr val="FFFF00"/>
                </a:solidFill>
                <a:latin typeface="Agency FB" panose="020B0503020202020204" pitchFamily="34" charset="0"/>
              </a:rPr>
            </a:br>
            <a:br>
              <a:rPr lang="en-US" sz="2000" b="1" dirty="0">
                <a:solidFill>
                  <a:srgbClr val="FFFF00"/>
                </a:solidFill>
              </a:rPr>
            </a:br>
            <a:br>
              <a:rPr lang="en-US" sz="2000" b="1" dirty="0">
                <a:solidFill>
                  <a:srgbClr val="FFFF00"/>
                </a:solidFill>
              </a:rPr>
            </a:br>
            <a:br>
              <a:rPr lang="en-US" sz="2000" b="1" dirty="0">
                <a:solidFill>
                  <a:srgbClr val="FFFF00"/>
                </a:solidFill>
              </a:rPr>
            </a:br>
            <a:r>
              <a:rPr lang="en-US" sz="2000" dirty="0"/>
              <a:t>Thankyou!</a:t>
            </a:r>
            <a:endParaRPr lang="en-IN" sz="2000" dirty="0"/>
          </a:p>
        </p:txBody>
      </p:sp>
      <p:sp>
        <p:nvSpPr>
          <p:cNvPr id="5" name="TextBox 4">
            <a:extLst>
              <a:ext uri="{FF2B5EF4-FFF2-40B4-BE49-F238E27FC236}">
                <a16:creationId xmlns:a16="http://schemas.microsoft.com/office/drawing/2014/main" id="{0DDA2D2E-9059-4A90-ABA8-4E55ED99D6AF}"/>
              </a:ext>
            </a:extLst>
          </p:cNvPr>
          <p:cNvSpPr txBox="1"/>
          <p:nvPr/>
        </p:nvSpPr>
        <p:spPr>
          <a:xfrm>
            <a:off x="10022594" y="6077634"/>
            <a:ext cx="2590800" cy="646331"/>
          </a:xfrm>
          <a:prstGeom prst="rect">
            <a:avLst/>
          </a:prstGeom>
          <a:noFill/>
        </p:spPr>
        <p:txBody>
          <a:bodyPr wrap="square" rtlCol="0">
            <a:spAutoFit/>
          </a:bodyPr>
          <a:lstStyle/>
          <a:p>
            <a: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t>Presentation by:-</a:t>
            </a:r>
            <a:b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br>
            <a:r>
              <a:rPr lang="en-IN" b="1" dirty="0">
                <a:solidFill>
                  <a:schemeClr val="bg1"/>
                </a:solidFill>
                <a:highlight>
                  <a:srgbClr val="FFFF00"/>
                </a:highlight>
                <a:latin typeface="Algerian" panose="04020705040A02060702" pitchFamily="82" charset="0"/>
              </a:rPr>
              <a:t>Yash Awasthi</a:t>
            </a:r>
          </a:p>
        </p:txBody>
      </p:sp>
    </p:spTree>
    <p:extLst>
      <p:ext uri="{BB962C8B-B14F-4D97-AF65-F5344CB8AC3E}">
        <p14:creationId xmlns:p14="http://schemas.microsoft.com/office/powerpoint/2010/main" val="34162291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FE3763-0600-4672-83B3-30B2A744AE3F}"/>
              </a:ext>
            </a:extLst>
          </p:cNvPr>
          <p:cNvSpPr txBox="1"/>
          <p:nvPr/>
        </p:nvSpPr>
        <p:spPr>
          <a:xfrm>
            <a:off x="301840" y="177553"/>
            <a:ext cx="10466773" cy="5940088"/>
          </a:xfrm>
          <a:prstGeom prst="rect">
            <a:avLst/>
          </a:prstGeom>
          <a:noFill/>
        </p:spPr>
        <p:txBody>
          <a:bodyPr wrap="square" rtlCol="0">
            <a:spAutoFit/>
          </a:bodyPr>
          <a:lstStyle/>
          <a:p>
            <a:r>
              <a:rPr lang="en-US" sz="2000" b="1" dirty="0">
                <a:solidFill>
                  <a:srgbClr val="FFFF00"/>
                </a:solidFill>
                <a:latin typeface="Agency FB" panose="020B0503020202020204" pitchFamily="34" charset="0"/>
              </a:rPr>
              <a:t>6) Whenever you visit to a college for debating purpose, try to restrict yourself to a certain limits and focus to have a discussion with your partner until and unless you are done with your debate.</a:t>
            </a:r>
            <a:br>
              <a:rPr lang="en-US" sz="2000" b="1" dirty="0">
                <a:solidFill>
                  <a:srgbClr val="FFFF00"/>
                </a:solidFill>
                <a:latin typeface="Agency FB" panose="020B0503020202020204" pitchFamily="34" charset="0"/>
              </a:rPr>
            </a:br>
            <a:br>
              <a:rPr lang="en-US" sz="2000" b="1" dirty="0">
                <a:solidFill>
                  <a:srgbClr val="FFFF00"/>
                </a:solidFill>
                <a:latin typeface="Agency FB" panose="020B0503020202020204" pitchFamily="34" charset="0"/>
              </a:rPr>
            </a:br>
            <a:r>
              <a:rPr lang="en-US" sz="2000" b="1" dirty="0">
                <a:solidFill>
                  <a:srgbClr val="FFFF00"/>
                </a:solidFill>
                <a:latin typeface="Agency FB" panose="020B0503020202020204" pitchFamily="34" charset="0"/>
              </a:rPr>
              <a:t>7) Don't share our society's grievance with any other society inside or outside the college as we are one family in order to protect society's   privacy.</a:t>
            </a:r>
            <a:br>
              <a:rPr lang="en-US" sz="2000" b="1" dirty="0">
                <a:solidFill>
                  <a:srgbClr val="FFFF00"/>
                </a:solidFill>
                <a:latin typeface="Agency FB" panose="020B0503020202020204" pitchFamily="34" charset="0"/>
              </a:rPr>
            </a:br>
            <a:br>
              <a:rPr lang="en-US" sz="2000" b="1" dirty="0">
                <a:solidFill>
                  <a:srgbClr val="FFFF00"/>
                </a:solidFill>
                <a:latin typeface="Agency FB" panose="020B0503020202020204" pitchFamily="34" charset="0"/>
              </a:rPr>
            </a:br>
            <a:r>
              <a:rPr lang="en-US" sz="2000" b="1" dirty="0">
                <a:solidFill>
                  <a:srgbClr val="FFFF00"/>
                </a:solidFill>
                <a:latin typeface="Agency FB" panose="020B0503020202020204" pitchFamily="34" charset="0"/>
              </a:rPr>
              <a:t>8) Adhere to the timing of meetings to be </a:t>
            </a:r>
            <a:r>
              <a:rPr lang="en-US" sz="2000" b="1" dirty="0" err="1">
                <a:solidFill>
                  <a:srgbClr val="FFFF00"/>
                </a:solidFill>
                <a:latin typeface="Agency FB" panose="020B0503020202020204" pitchFamily="34" charset="0"/>
              </a:rPr>
              <a:t>organised</a:t>
            </a:r>
            <a:r>
              <a:rPr lang="en-US" sz="2000" b="1" dirty="0">
                <a:solidFill>
                  <a:srgbClr val="FFFF00"/>
                </a:solidFill>
                <a:latin typeface="Agency FB" panose="020B0503020202020204" pitchFamily="34" charset="0"/>
              </a:rPr>
              <a:t> throughout your college life .</a:t>
            </a:r>
            <a:br>
              <a:rPr lang="en-US" sz="2000" b="1" dirty="0">
                <a:solidFill>
                  <a:srgbClr val="FFFF00"/>
                </a:solidFill>
                <a:latin typeface="Agency FB" panose="020B0503020202020204" pitchFamily="34" charset="0"/>
              </a:rPr>
            </a:br>
            <a:br>
              <a:rPr lang="en-US" sz="2000" b="1" dirty="0">
                <a:solidFill>
                  <a:srgbClr val="FFFF00"/>
                </a:solidFill>
                <a:latin typeface="Agency FB" panose="020B0503020202020204" pitchFamily="34" charset="0"/>
              </a:rPr>
            </a:br>
            <a:r>
              <a:rPr lang="en-US" sz="2000" b="1" dirty="0">
                <a:solidFill>
                  <a:srgbClr val="FFFF00"/>
                </a:solidFill>
                <a:latin typeface="Agency FB" panose="020B0503020202020204" pitchFamily="34" charset="0"/>
              </a:rPr>
              <a:t>9) Try to refrain yourself from giving excuses of the class and avoid </a:t>
            </a:r>
            <a:r>
              <a:rPr lang="en-US" sz="2000" b="1" dirty="0" err="1">
                <a:solidFill>
                  <a:srgbClr val="FFFF00"/>
                </a:solidFill>
                <a:latin typeface="Agency FB" panose="020B0503020202020204" pitchFamily="34" charset="0"/>
              </a:rPr>
              <a:t>procastinating</a:t>
            </a:r>
            <a:r>
              <a:rPr lang="en-US" sz="2000" b="1" dirty="0">
                <a:solidFill>
                  <a:srgbClr val="FFFF00"/>
                </a:solidFill>
                <a:latin typeface="Agency FB" panose="020B0503020202020204" pitchFamily="34" charset="0"/>
              </a:rPr>
              <a:t> things.</a:t>
            </a:r>
            <a:br>
              <a:rPr lang="en-US" sz="2000" b="1" dirty="0">
                <a:solidFill>
                  <a:srgbClr val="FFFF00"/>
                </a:solidFill>
                <a:latin typeface="Agency FB" panose="020B0503020202020204" pitchFamily="34" charset="0"/>
              </a:rPr>
            </a:br>
            <a:br>
              <a:rPr lang="en-US" sz="2000" b="1" dirty="0">
                <a:solidFill>
                  <a:srgbClr val="FFFF00"/>
                </a:solidFill>
                <a:latin typeface="Agency FB" panose="020B0503020202020204" pitchFamily="34" charset="0"/>
              </a:rPr>
            </a:br>
            <a:r>
              <a:rPr lang="en-US" sz="2000" b="1" dirty="0">
                <a:solidFill>
                  <a:srgbClr val="FFFF00"/>
                </a:solidFill>
                <a:latin typeface="Agency FB" panose="020B0503020202020204" pitchFamily="34" charset="0"/>
              </a:rPr>
              <a:t>10) Whenever you see any debate notification  in the group ,don't fill the  registration form by your name because making registration is the responsibility of one of our active member of the society whose name is Abrar </a:t>
            </a:r>
            <a:r>
              <a:rPr lang="en-US" sz="2000" b="1" dirty="0" err="1">
                <a:solidFill>
                  <a:srgbClr val="FFFF00"/>
                </a:solidFill>
                <a:latin typeface="Agency FB" panose="020B0503020202020204" pitchFamily="34" charset="0"/>
              </a:rPr>
              <a:t>Alam</a:t>
            </a:r>
            <a:r>
              <a:rPr lang="en-US" sz="2000" b="1" dirty="0">
                <a:solidFill>
                  <a:srgbClr val="FFFF00"/>
                </a:solidFill>
                <a:latin typeface="Agency FB" panose="020B0503020202020204" pitchFamily="34" charset="0"/>
              </a:rPr>
              <a:t>.</a:t>
            </a:r>
            <a:br>
              <a:rPr lang="en-US" sz="2000" b="1" dirty="0">
                <a:solidFill>
                  <a:srgbClr val="FFFF00"/>
                </a:solidFill>
                <a:latin typeface="Agency FB" panose="020B0503020202020204" pitchFamily="34" charset="0"/>
              </a:rPr>
            </a:br>
            <a:br>
              <a:rPr lang="en-US" sz="2000" b="1" dirty="0">
                <a:solidFill>
                  <a:srgbClr val="FFFF00"/>
                </a:solidFill>
                <a:latin typeface="Agency FB" panose="020B0503020202020204" pitchFamily="34" charset="0"/>
              </a:rPr>
            </a:br>
            <a:r>
              <a:rPr lang="en-US" sz="2000" b="1" dirty="0">
                <a:solidFill>
                  <a:srgbClr val="FFFF00"/>
                </a:solidFill>
                <a:latin typeface="Agency FB" panose="020B0503020202020204" pitchFamily="34" charset="0"/>
              </a:rPr>
              <a:t>10) Attending meeting is compulsory as well as mandatory for your growth and development .If you are not attending then your </a:t>
            </a:r>
            <a:r>
              <a:rPr lang="en-US" sz="2000" b="1" dirty="0" err="1">
                <a:solidFill>
                  <a:srgbClr val="FFFF00"/>
                </a:solidFill>
                <a:latin typeface="Agency FB" panose="020B0503020202020204" pitchFamily="34" charset="0"/>
              </a:rPr>
              <a:t>absenstism</a:t>
            </a:r>
            <a:r>
              <a:rPr lang="en-US" sz="2000" b="1" dirty="0">
                <a:solidFill>
                  <a:srgbClr val="FFFF00"/>
                </a:solidFill>
                <a:latin typeface="Agency FB" panose="020B0503020202020204" pitchFamily="34" charset="0"/>
              </a:rPr>
              <a:t> must be accompanied by  legitimate reason.</a:t>
            </a:r>
            <a:br>
              <a:rPr lang="en-US" sz="2000" b="1" dirty="0">
                <a:solidFill>
                  <a:srgbClr val="FFFF00"/>
                </a:solidFill>
                <a:latin typeface="Agency FB" panose="020B0503020202020204" pitchFamily="34" charset="0"/>
              </a:rPr>
            </a:br>
            <a:br>
              <a:rPr lang="en-US" sz="2000" b="1" dirty="0">
                <a:solidFill>
                  <a:srgbClr val="FFFF00"/>
                </a:solidFill>
                <a:latin typeface="Agency FB" panose="020B0503020202020204" pitchFamily="34" charset="0"/>
              </a:rPr>
            </a:br>
            <a:r>
              <a:rPr lang="en-US" sz="2000" b="1" dirty="0">
                <a:solidFill>
                  <a:srgbClr val="FFFF00"/>
                </a:solidFill>
                <a:latin typeface="Agency FB" panose="020B0503020202020204" pitchFamily="34" charset="0"/>
              </a:rPr>
              <a:t>Otherwise, no any excuse shall be entertained.</a:t>
            </a:r>
            <a:br>
              <a:rPr lang="en-US" sz="2000" b="1" dirty="0">
                <a:solidFill>
                  <a:srgbClr val="FFFF00"/>
                </a:solidFill>
                <a:latin typeface="Agency FB" panose="020B0503020202020204" pitchFamily="34" charset="0"/>
              </a:rPr>
            </a:br>
            <a:br>
              <a:rPr lang="en-US" sz="2000" b="1" dirty="0">
                <a:solidFill>
                  <a:srgbClr val="FFFF00"/>
                </a:solidFill>
                <a:latin typeface="Agency FB" panose="020B0503020202020204" pitchFamily="34" charset="0"/>
              </a:rPr>
            </a:br>
            <a:r>
              <a:rPr lang="en-US" sz="2000" b="1" dirty="0">
                <a:solidFill>
                  <a:srgbClr val="FFFF00"/>
                </a:solidFill>
                <a:latin typeface="Agency FB" panose="020B0503020202020204" pitchFamily="34" charset="0"/>
              </a:rPr>
              <a:t>Thankyou!</a:t>
            </a:r>
            <a:endParaRPr lang="en-IN" sz="2000" b="1" dirty="0">
              <a:solidFill>
                <a:srgbClr val="FFFF00"/>
              </a:solidFill>
              <a:latin typeface="Agency FB" panose="020B0503020202020204" pitchFamily="34" charset="0"/>
            </a:endParaRPr>
          </a:p>
        </p:txBody>
      </p:sp>
      <p:sp>
        <p:nvSpPr>
          <p:cNvPr id="5" name="TextBox 4">
            <a:extLst>
              <a:ext uri="{FF2B5EF4-FFF2-40B4-BE49-F238E27FC236}">
                <a16:creationId xmlns:a16="http://schemas.microsoft.com/office/drawing/2014/main" id="{34BDD0DB-1A79-4925-8997-90B9F8840DEC}"/>
              </a:ext>
            </a:extLst>
          </p:cNvPr>
          <p:cNvSpPr txBox="1"/>
          <p:nvPr/>
        </p:nvSpPr>
        <p:spPr>
          <a:xfrm>
            <a:off x="10022594" y="6077634"/>
            <a:ext cx="2590800" cy="646331"/>
          </a:xfrm>
          <a:prstGeom prst="rect">
            <a:avLst/>
          </a:prstGeom>
          <a:noFill/>
        </p:spPr>
        <p:txBody>
          <a:bodyPr wrap="square" rtlCol="0">
            <a:spAutoFit/>
          </a:bodyPr>
          <a:lstStyle/>
          <a:p>
            <a: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t>Presentation by:-</a:t>
            </a:r>
            <a:b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br>
            <a:r>
              <a:rPr lang="en-IN" b="1" dirty="0">
                <a:solidFill>
                  <a:schemeClr val="bg1"/>
                </a:solidFill>
                <a:highlight>
                  <a:srgbClr val="FFFF00"/>
                </a:highlight>
                <a:latin typeface="Algerian" panose="04020705040A02060702" pitchFamily="82" charset="0"/>
              </a:rPr>
              <a:t>Yash Awasthi</a:t>
            </a:r>
          </a:p>
        </p:txBody>
      </p:sp>
    </p:spTree>
    <p:extLst>
      <p:ext uri="{BB962C8B-B14F-4D97-AF65-F5344CB8AC3E}">
        <p14:creationId xmlns:p14="http://schemas.microsoft.com/office/powerpoint/2010/main" val="151315372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4B1BDA-C292-42C6-8CA2-D2D527705484}"/>
              </a:ext>
            </a:extLst>
          </p:cNvPr>
          <p:cNvSpPr>
            <a:spLocks noGrp="1"/>
          </p:cNvSpPr>
          <p:nvPr>
            <p:ph idx="1"/>
          </p:nvPr>
        </p:nvSpPr>
        <p:spPr>
          <a:xfrm>
            <a:off x="384221" y="284085"/>
            <a:ext cx="10455414" cy="6720397"/>
          </a:xfrm>
        </p:spPr>
        <p:txBody>
          <a:bodyPr>
            <a:normAutofit fontScale="77500" lnSpcReduction="20000"/>
          </a:bodyPr>
          <a:lstStyle/>
          <a:p>
            <a:pPr marL="0" indent="0">
              <a:buNone/>
            </a:pPr>
            <a:r>
              <a:rPr lang="hi-IN" sz="2600" b="1" dirty="0">
                <a:highlight>
                  <a:srgbClr val="800000"/>
                </a:highlight>
                <a:latin typeface="Algerian" panose="04020705040A02060702" pitchFamily="82" charset="0"/>
                <a:ea typeface="+mn-ea"/>
                <a:cs typeface="+mn-cs"/>
              </a:rPr>
              <a:t>वाद विवाद समिति के उचित और सुचारू कामकाज को सुनिश्चित करने के लिए समिति के द्वारा जारी किए हुए कुछ निर्देश- </a:t>
            </a:r>
            <a:br>
              <a:rPr lang="en-US" sz="2600" b="1" dirty="0">
                <a:latin typeface="Algerian" panose="04020705040A02060702" pitchFamily="82" charset="0"/>
                <a:ea typeface="+mn-ea"/>
                <a:cs typeface="+mn-cs"/>
              </a:rPr>
            </a:br>
            <a:br>
              <a:rPr lang="en-US" dirty="0"/>
            </a:br>
            <a:r>
              <a:rPr lang="hi-IN" sz="3100" b="1" dirty="0">
                <a:solidFill>
                  <a:srgbClr val="FFFF00"/>
                </a:solidFill>
                <a:latin typeface="Agency FB" panose="020B0503020202020204" pitchFamily="34" charset="0"/>
                <a:ea typeface="+mn-ea"/>
                <a:cs typeface="+mn-cs"/>
              </a:rPr>
              <a:t>१) साप्ताहिक आधार पर समिति के सभी सदस्यों को मीटिंग में मौजूद रहना अनिवार्य है।</a:t>
            </a:r>
            <a:br>
              <a:rPr lang="en-US" sz="3100" b="1" dirty="0">
                <a:solidFill>
                  <a:srgbClr val="FFFF00"/>
                </a:solidFill>
                <a:latin typeface="Agency FB" panose="020B0503020202020204" pitchFamily="34" charset="0"/>
                <a:ea typeface="+mn-ea"/>
                <a:cs typeface="+mn-cs"/>
              </a:rPr>
            </a:br>
            <a:br>
              <a:rPr lang="en-US" sz="3100" b="1" dirty="0">
                <a:solidFill>
                  <a:srgbClr val="FFFF00"/>
                </a:solidFill>
                <a:latin typeface="Agency FB" panose="020B0503020202020204" pitchFamily="34" charset="0"/>
                <a:ea typeface="+mn-ea"/>
                <a:cs typeface="+mn-cs"/>
              </a:rPr>
            </a:br>
            <a:r>
              <a:rPr lang="hi-IN" sz="3100" b="1" dirty="0">
                <a:solidFill>
                  <a:srgbClr val="FFFF00"/>
                </a:solidFill>
                <a:latin typeface="Agency FB" panose="020B0503020202020204" pitchFamily="34" charset="0"/>
                <a:ea typeface="+mn-ea"/>
                <a:cs typeface="+mn-cs"/>
              </a:rPr>
              <a:t>२) आप सभी की पहली प्राथमिकता ज्यादा से ज्यादा वाद-विवाद प्रतियोगिताओं में भाग लेना होना चाहिए, ताकि समिति एक उच्चतम स्तर तक पहुंच सके।</a:t>
            </a:r>
            <a:br>
              <a:rPr lang="en-US" sz="3100" b="1" dirty="0">
                <a:solidFill>
                  <a:srgbClr val="FFFF00"/>
                </a:solidFill>
                <a:latin typeface="Agency FB" panose="020B0503020202020204" pitchFamily="34" charset="0"/>
                <a:ea typeface="+mn-ea"/>
                <a:cs typeface="+mn-cs"/>
              </a:rPr>
            </a:br>
            <a:br>
              <a:rPr lang="en-US" sz="3100" b="1" dirty="0">
                <a:solidFill>
                  <a:srgbClr val="FFFF00"/>
                </a:solidFill>
                <a:latin typeface="Agency FB" panose="020B0503020202020204" pitchFamily="34" charset="0"/>
                <a:ea typeface="+mn-ea"/>
                <a:cs typeface="+mn-cs"/>
              </a:rPr>
            </a:br>
            <a:r>
              <a:rPr lang="hi-IN" sz="3100" b="1" dirty="0">
                <a:solidFill>
                  <a:srgbClr val="FFFF00"/>
                </a:solidFill>
                <a:latin typeface="Agency FB" panose="020B0503020202020204" pitchFamily="34" charset="0"/>
                <a:ea typeface="+mn-ea"/>
                <a:cs typeface="+mn-cs"/>
              </a:rPr>
              <a:t>३) वाद विवाद समिति का कल्याण एवं विकास आपके व्यक्तिगत हित से हमेशा ऊपर होना चाहिए। अगर समिति नित नई ऊंचाइयों तक बढ़ेगी तभी जाकर आपका मानसिक विकास हो पाएगा।</a:t>
            </a:r>
            <a:br>
              <a:rPr lang="en-US" sz="3100" b="1" dirty="0">
                <a:solidFill>
                  <a:srgbClr val="FFFF00"/>
                </a:solidFill>
                <a:latin typeface="Agency FB" panose="020B0503020202020204" pitchFamily="34" charset="0"/>
                <a:ea typeface="+mn-ea"/>
                <a:cs typeface="+mn-cs"/>
              </a:rPr>
            </a:br>
            <a:br>
              <a:rPr lang="en-US" sz="3100" b="1" dirty="0">
                <a:solidFill>
                  <a:srgbClr val="FFFF00"/>
                </a:solidFill>
                <a:latin typeface="Agency FB" panose="020B0503020202020204" pitchFamily="34" charset="0"/>
                <a:ea typeface="+mn-ea"/>
                <a:cs typeface="+mn-cs"/>
              </a:rPr>
            </a:br>
            <a:r>
              <a:rPr lang="hi-IN" sz="3100" b="1" dirty="0">
                <a:solidFill>
                  <a:srgbClr val="FFFF00"/>
                </a:solidFill>
                <a:latin typeface="Agency FB" panose="020B0503020202020204" pitchFamily="34" charset="0"/>
                <a:ea typeface="+mn-ea"/>
                <a:cs typeface="+mn-cs"/>
              </a:rPr>
              <a:t>४) समिति यूनियन के द्वारा लिया जाने वाला निर्णय सर्वोपरि एवं सर्वमान्य होगा, जो की सभी सदस्यों को एकता के सूत्र में पिरोने का कार्य करेगा।</a:t>
            </a:r>
            <a:br>
              <a:rPr lang="en-US" sz="3100" b="1" dirty="0">
                <a:solidFill>
                  <a:srgbClr val="FFFF00"/>
                </a:solidFill>
                <a:latin typeface="Agency FB" panose="020B0503020202020204" pitchFamily="34" charset="0"/>
                <a:ea typeface="+mn-ea"/>
                <a:cs typeface="+mn-cs"/>
              </a:rPr>
            </a:br>
            <a:br>
              <a:rPr lang="en-US" sz="3100" b="1" dirty="0">
                <a:solidFill>
                  <a:srgbClr val="FFFF00"/>
                </a:solidFill>
                <a:latin typeface="Agency FB" panose="020B0503020202020204" pitchFamily="34" charset="0"/>
                <a:ea typeface="+mn-ea"/>
                <a:cs typeface="+mn-cs"/>
              </a:rPr>
            </a:br>
            <a:r>
              <a:rPr lang="hi-IN" sz="3100" b="1" dirty="0">
                <a:solidFill>
                  <a:srgbClr val="FFFF00"/>
                </a:solidFill>
                <a:latin typeface="Agency FB" panose="020B0503020202020204" pitchFamily="34" charset="0"/>
                <a:ea typeface="+mn-ea"/>
                <a:cs typeface="+mn-cs"/>
              </a:rPr>
              <a:t>५) वाद विवाद समिति के कार्य करने का तरीका पूर्णतः लोकतांत्रिक होगा। आप सभी को अपनी राय , सुझाव एवं विचार व्यक्त करने का अवसर दिया जाएगा। परंतु एक बार समिति के द्वारा निर्णय लेने के बाद, आप प्रक्रिया के बीच में हस्तक्षेप नहीं कर सकते।</a:t>
            </a:r>
            <a:br>
              <a:rPr lang="en-US" sz="3100" b="1" dirty="0">
                <a:solidFill>
                  <a:srgbClr val="FFFF00"/>
                </a:solidFill>
                <a:latin typeface="Agency FB" panose="020B0503020202020204" pitchFamily="34" charset="0"/>
                <a:ea typeface="+mn-ea"/>
                <a:cs typeface="+mn-cs"/>
              </a:rPr>
            </a:br>
            <a:endParaRPr lang="en-IN" sz="3100" b="1" dirty="0">
              <a:solidFill>
                <a:srgbClr val="FFFF00"/>
              </a:solidFill>
              <a:latin typeface="Agency FB" panose="020B0503020202020204" pitchFamily="34" charset="0"/>
              <a:ea typeface="+mn-ea"/>
              <a:cs typeface="+mn-cs"/>
            </a:endParaRPr>
          </a:p>
        </p:txBody>
      </p:sp>
      <p:sp>
        <p:nvSpPr>
          <p:cNvPr id="4" name="TextBox 3">
            <a:extLst>
              <a:ext uri="{FF2B5EF4-FFF2-40B4-BE49-F238E27FC236}">
                <a16:creationId xmlns:a16="http://schemas.microsoft.com/office/drawing/2014/main" id="{8B4E559B-837F-4C4B-BB44-2D22777E672D}"/>
              </a:ext>
            </a:extLst>
          </p:cNvPr>
          <p:cNvSpPr txBox="1"/>
          <p:nvPr/>
        </p:nvSpPr>
        <p:spPr>
          <a:xfrm>
            <a:off x="10022594" y="6077634"/>
            <a:ext cx="2590800" cy="646331"/>
          </a:xfrm>
          <a:prstGeom prst="rect">
            <a:avLst/>
          </a:prstGeom>
          <a:noFill/>
        </p:spPr>
        <p:txBody>
          <a:bodyPr wrap="square" rtlCol="0">
            <a:spAutoFit/>
          </a:bodyPr>
          <a:lstStyle/>
          <a:p>
            <a: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t>Presentation by:-</a:t>
            </a:r>
            <a:b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br>
            <a:r>
              <a:rPr lang="en-IN" b="1" dirty="0">
                <a:solidFill>
                  <a:schemeClr val="bg1"/>
                </a:solidFill>
                <a:highlight>
                  <a:srgbClr val="FFFF00"/>
                </a:highlight>
                <a:latin typeface="Algerian" panose="04020705040A02060702" pitchFamily="82" charset="0"/>
              </a:rPr>
              <a:t>Yash Awasthi</a:t>
            </a:r>
          </a:p>
        </p:txBody>
      </p:sp>
    </p:spTree>
    <p:extLst>
      <p:ext uri="{BB962C8B-B14F-4D97-AF65-F5344CB8AC3E}">
        <p14:creationId xmlns:p14="http://schemas.microsoft.com/office/powerpoint/2010/main" val="21668098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E79025-A432-403B-BDB9-B30C27ECE60A}"/>
              </a:ext>
            </a:extLst>
          </p:cNvPr>
          <p:cNvSpPr txBox="1"/>
          <p:nvPr/>
        </p:nvSpPr>
        <p:spPr>
          <a:xfrm>
            <a:off x="337351" y="221942"/>
            <a:ext cx="10981678" cy="6555641"/>
          </a:xfrm>
          <a:prstGeom prst="rect">
            <a:avLst/>
          </a:prstGeom>
          <a:noFill/>
        </p:spPr>
        <p:txBody>
          <a:bodyPr wrap="square" rtlCol="0">
            <a:spAutoFit/>
          </a:bodyPr>
          <a:lstStyle/>
          <a:p>
            <a:r>
              <a:rPr lang="hi-IN" sz="2000" b="1" dirty="0">
                <a:solidFill>
                  <a:srgbClr val="FFFF00"/>
                </a:solidFill>
                <a:latin typeface="Agency FB" panose="020B0503020202020204" pitchFamily="34" charset="0"/>
                <a:ea typeface="+mn-ea"/>
                <a:cs typeface="+mn-cs"/>
              </a:rPr>
              <a:t>६)जब भी आप वाद विवाद  करने के उद्देश्य से दूसरे महाविद्यालय जाएंगे, तो अपने आप को एक निश्चित  दायरे तक सीमित रखने की कोशिश करें और अपने साथी के साथ तब तक चर्चा करने पर ध्यान केंद्रित करें जब तक कि वाद विवाद प्रतियोगिता समाप्त‌ न हो जाए। </a:t>
            </a:r>
            <a:br>
              <a:rPr lang="en-US" sz="2000" b="1" dirty="0">
                <a:solidFill>
                  <a:srgbClr val="FFFF00"/>
                </a:solidFill>
                <a:latin typeface="Agency FB" panose="020B0503020202020204" pitchFamily="34" charset="0"/>
                <a:ea typeface="+mn-ea"/>
                <a:cs typeface="+mn-cs"/>
              </a:rPr>
            </a:br>
            <a:br>
              <a:rPr lang="en-US" sz="2000" b="1" dirty="0">
                <a:solidFill>
                  <a:srgbClr val="FFFF00"/>
                </a:solidFill>
                <a:latin typeface="Agency FB" panose="020B0503020202020204" pitchFamily="34" charset="0"/>
                <a:ea typeface="+mn-ea"/>
                <a:cs typeface="+mn-cs"/>
              </a:rPr>
            </a:br>
            <a:r>
              <a:rPr lang="hi-IN" sz="2000" b="1" dirty="0">
                <a:solidFill>
                  <a:srgbClr val="FFFF00"/>
                </a:solidFill>
                <a:latin typeface="Agency FB" panose="020B0503020202020204" pitchFamily="34" charset="0"/>
                <a:ea typeface="+mn-ea"/>
                <a:cs typeface="+mn-cs"/>
              </a:rPr>
              <a:t>७) महाविद्यालय के अंदर या बाहर किसी अन्य दूसरी समितियों के साथ हमारे समिति की अंदरुनी समस्याओं को साझा न करें क्योंकि हम सभी एक परिवार है और समिति की गोपनीयता बनाए रखना हमारा मूलभूत कर्तव्य है।</a:t>
            </a:r>
            <a:br>
              <a:rPr lang="en-US" sz="2000" b="1" dirty="0">
                <a:solidFill>
                  <a:srgbClr val="FFFF00"/>
                </a:solidFill>
                <a:latin typeface="Agency FB" panose="020B0503020202020204" pitchFamily="34" charset="0"/>
                <a:ea typeface="+mn-ea"/>
                <a:cs typeface="+mn-cs"/>
              </a:rPr>
            </a:br>
            <a:br>
              <a:rPr lang="en-US" sz="2000" b="1" dirty="0">
                <a:solidFill>
                  <a:srgbClr val="FFFF00"/>
                </a:solidFill>
                <a:latin typeface="Agency FB" panose="020B0503020202020204" pitchFamily="34" charset="0"/>
                <a:ea typeface="+mn-ea"/>
                <a:cs typeface="+mn-cs"/>
              </a:rPr>
            </a:br>
            <a:r>
              <a:rPr lang="hi-IN" sz="2000" b="1" dirty="0">
                <a:solidFill>
                  <a:srgbClr val="FFFF00"/>
                </a:solidFill>
                <a:latin typeface="Agency FB" panose="020B0503020202020204" pitchFamily="34" charset="0"/>
                <a:ea typeface="+mn-ea"/>
                <a:cs typeface="+mn-cs"/>
              </a:rPr>
              <a:t>८) समिति में होने वाली बैठकों मैं हमेशा समय से पहुंचने का प्रयास करें, जिससे कि आपको समय प्रबंधन की एक बेहतर समझ हो जाएगी।</a:t>
            </a:r>
            <a:br>
              <a:rPr lang="en-US" sz="2000" b="1" dirty="0">
                <a:solidFill>
                  <a:srgbClr val="FFFF00"/>
                </a:solidFill>
                <a:latin typeface="Agency FB" panose="020B0503020202020204" pitchFamily="34" charset="0"/>
                <a:ea typeface="+mn-ea"/>
                <a:cs typeface="+mn-cs"/>
              </a:rPr>
            </a:br>
            <a:br>
              <a:rPr lang="en-US" sz="2000" b="1" dirty="0">
                <a:solidFill>
                  <a:srgbClr val="FFFF00"/>
                </a:solidFill>
                <a:latin typeface="Agency FB" panose="020B0503020202020204" pitchFamily="34" charset="0"/>
                <a:ea typeface="+mn-ea"/>
                <a:cs typeface="+mn-cs"/>
              </a:rPr>
            </a:br>
            <a:r>
              <a:rPr lang="hi-IN" sz="2000" b="1" dirty="0">
                <a:solidFill>
                  <a:srgbClr val="FFFF00"/>
                </a:solidFill>
                <a:latin typeface="Agency FB" panose="020B0503020202020204" pitchFamily="34" charset="0"/>
                <a:ea typeface="+mn-ea"/>
                <a:cs typeface="+mn-cs"/>
              </a:rPr>
              <a:t>९) कक्षा के बहाने समिति के विरुद्ध जाकर कार्य करने से परहेज करें और दूसरी अन्य चीजों का प्रचार करने से बचे ।</a:t>
            </a:r>
            <a:br>
              <a:rPr lang="en-US" sz="2000" b="1" dirty="0">
                <a:solidFill>
                  <a:srgbClr val="FFFF00"/>
                </a:solidFill>
                <a:latin typeface="Agency FB" panose="020B0503020202020204" pitchFamily="34" charset="0"/>
                <a:ea typeface="+mn-ea"/>
                <a:cs typeface="+mn-cs"/>
              </a:rPr>
            </a:br>
            <a:br>
              <a:rPr lang="en-US" sz="2000" b="1" dirty="0">
                <a:solidFill>
                  <a:srgbClr val="FFFF00"/>
                </a:solidFill>
                <a:latin typeface="Agency FB" panose="020B0503020202020204" pitchFamily="34" charset="0"/>
                <a:ea typeface="+mn-ea"/>
                <a:cs typeface="+mn-cs"/>
              </a:rPr>
            </a:br>
            <a:r>
              <a:rPr lang="hi-IN" sz="2000" b="1" dirty="0">
                <a:solidFill>
                  <a:srgbClr val="FFFF00"/>
                </a:solidFill>
                <a:latin typeface="Agency FB" panose="020B0503020202020204" pitchFamily="34" charset="0"/>
                <a:ea typeface="+mn-ea"/>
                <a:cs typeface="+mn-cs"/>
              </a:rPr>
              <a:t>१०) जब भी समिति में वाद विवाद से संबंधित कोई अधिसूचना आती है, तो अपने नाम से पंजीकरण करने का कभी प्रयास ना करें क्योंकि पंजीकरण करने का दायित्व हमारे समिति के सक्रिय सदस्य अबरार आलम जी का है।</a:t>
            </a:r>
            <a:br>
              <a:rPr lang="en-US" sz="2000" b="1" dirty="0">
                <a:solidFill>
                  <a:srgbClr val="FFFF00"/>
                </a:solidFill>
                <a:latin typeface="Agency FB" panose="020B0503020202020204" pitchFamily="34" charset="0"/>
                <a:ea typeface="+mn-ea"/>
                <a:cs typeface="+mn-cs"/>
              </a:rPr>
            </a:br>
            <a:br>
              <a:rPr lang="en-US" sz="2000" b="1" dirty="0">
                <a:solidFill>
                  <a:srgbClr val="FFFF00"/>
                </a:solidFill>
                <a:latin typeface="Agency FB" panose="020B0503020202020204" pitchFamily="34" charset="0"/>
                <a:ea typeface="+mn-ea"/>
                <a:cs typeface="+mn-cs"/>
              </a:rPr>
            </a:br>
            <a:r>
              <a:rPr lang="hi-IN" sz="2000" b="1" dirty="0">
                <a:solidFill>
                  <a:srgbClr val="FFFF00"/>
                </a:solidFill>
                <a:latin typeface="Agency FB" panose="020B0503020202020204" pitchFamily="34" charset="0"/>
                <a:ea typeface="+mn-ea"/>
                <a:cs typeface="+mn-cs"/>
              </a:rPr>
              <a:t>११) समिति की बैठकों में आप सभी को भाग लेना अनिवार्य है।और अगर आप बैठक में अनुपस्थित हैं, तो आपको समिति को वैध कारण प्रदान करना होगा। अन्यथा, कोई बहाने एवं लापरवाही बर्दाश्त नहीं की जाएगी।</a:t>
            </a:r>
            <a:endParaRPr lang="en-IN" sz="2000" dirty="0"/>
          </a:p>
        </p:txBody>
      </p:sp>
      <p:sp>
        <p:nvSpPr>
          <p:cNvPr id="5" name="TextBox 4">
            <a:extLst>
              <a:ext uri="{FF2B5EF4-FFF2-40B4-BE49-F238E27FC236}">
                <a16:creationId xmlns:a16="http://schemas.microsoft.com/office/drawing/2014/main" id="{F49884B7-4EED-4EA2-B3A9-4177AD076EE3}"/>
              </a:ext>
            </a:extLst>
          </p:cNvPr>
          <p:cNvSpPr txBox="1"/>
          <p:nvPr/>
        </p:nvSpPr>
        <p:spPr>
          <a:xfrm>
            <a:off x="10235658" y="6312892"/>
            <a:ext cx="2590800" cy="646331"/>
          </a:xfrm>
          <a:prstGeom prst="rect">
            <a:avLst/>
          </a:prstGeom>
          <a:noFill/>
        </p:spPr>
        <p:txBody>
          <a:bodyPr wrap="square" rtlCol="0">
            <a:spAutoFit/>
          </a:bodyPr>
          <a:lstStyle/>
          <a:p>
            <a: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t>Presentation by:-</a:t>
            </a:r>
            <a:b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br>
            <a:r>
              <a:rPr lang="en-IN" b="1" dirty="0">
                <a:solidFill>
                  <a:schemeClr val="bg1"/>
                </a:solidFill>
                <a:highlight>
                  <a:srgbClr val="FFFF00"/>
                </a:highlight>
                <a:latin typeface="Algerian" panose="04020705040A02060702" pitchFamily="82" charset="0"/>
              </a:rPr>
              <a:t>Yash Awasthi</a:t>
            </a:r>
          </a:p>
        </p:txBody>
      </p:sp>
    </p:spTree>
    <p:extLst>
      <p:ext uri="{BB962C8B-B14F-4D97-AF65-F5344CB8AC3E}">
        <p14:creationId xmlns:p14="http://schemas.microsoft.com/office/powerpoint/2010/main" val="1302468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3829" y="828362"/>
            <a:ext cx="3888419" cy="3270902"/>
          </a:xfrm>
          <a:prstGeom prst="rect">
            <a:avLst/>
          </a:prstGeom>
        </p:spPr>
      </p:pic>
      <p:sp>
        <p:nvSpPr>
          <p:cNvPr id="5" name="Title 4">
            <a:extLst>
              <a:ext uri="{FF2B5EF4-FFF2-40B4-BE49-F238E27FC236}">
                <a16:creationId xmlns:a16="http://schemas.microsoft.com/office/drawing/2014/main" id="{6E5A645A-B97E-417D-9FEB-2AEAC015CD1B}"/>
              </a:ext>
            </a:extLst>
          </p:cNvPr>
          <p:cNvSpPr>
            <a:spLocks noGrp="1"/>
          </p:cNvSpPr>
          <p:nvPr>
            <p:ph type="title"/>
          </p:nvPr>
        </p:nvSpPr>
        <p:spPr>
          <a:xfrm>
            <a:off x="1915618" y="4629108"/>
            <a:ext cx="9404723" cy="1400530"/>
          </a:xfrm>
        </p:spPr>
        <p:txBody>
          <a:bodyPr/>
          <a:lstStyle/>
          <a:p>
            <a:r>
              <a:rPr lang="en-US" sz="9600" b="1" dirty="0">
                <a:solidFill>
                  <a:srgbClr val="FFFF00"/>
                </a:solidFill>
                <a:effectLst>
                  <a:outerShdw blurRad="38100" dist="38100" dir="2700000" algn="tl">
                    <a:srgbClr val="000000">
                      <a:alpha val="43137"/>
                    </a:srgbClr>
                  </a:outerShdw>
                </a:effectLst>
                <a:latin typeface="Algerian" panose="04020705040A02060702" pitchFamily="82" charset="0"/>
              </a:rPr>
              <a:t>Thank You…</a:t>
            </a:r>
            <a:endParaRPr lang="en-IN" sz="9600" b="1" dirty="0">
              <a:solidFill>
                <a:srgbClr val="FFFF00"/>
              </a:solidFill>
              <a:effectLst>
                <a:outerShdw blurRad="38100" dist="38100" dir="2700000" algn="tl">
                  <a:srgbClr val="000000">
                    <a:alpha val="43137"/>
                  </a:srgbClr>
                </a:outerShdw>
              </a:effectLst>
              <a:latin typeface="Algerian" panose="04020705040A02060702" pitchFamily="82" charset="0"/>
            </a:endParaRPr>
          </a:p>
        </p:txBody>
      </p:sp>
      <p:sp>
        <p:nvSpPr>
          <p:cNvPr id="6" name="TextBox 5">
            <a:extLst>
              <a:ext uri="{FF2B5EF4-FFF2-40B4-BE49-F238E27FC236}">
                <a16:creationId xmlns:a16="http://schemas.microsoft.com/office/drawing/2014/main" id="{9A4A7CD2-40CE-4323-A6DF-DD165767EA7F}"/>
              </a:ext>
            </a:extLst>
          </p:cNvPr>
          <p:cNvSpPr txBox="1"/>
          <p:nvPr/>
        </p:nvSpPr>
        <p:spPr>
          <a:xfrm>
            <a:off x="10022594" y="6077634"/>
            <a:ext cx="2590800" cy="646331"/>
          </a:xfrm>
          <a:prstGeom prst="rect">
            <a:avLst/>
          </a:prstGeom>
          <a:noFill/>
        </p:spPr>
        <p:txBody>
          <a:bodyPr wrap="square" rtlCol="0">
            <a:spAutoFit/>
          </a:bodyPr>
          <a:lstStyle/>
          <a:p>
            <a: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t>Presentation by:-</a:t>
            </a:r>
            <a:b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br>
            <a:r>
              <a:rPr lang="en-IN" b="1" dirty="0">
                <a:solidFill>
                  <a:schemeClr val="bg1"/>
                </a:solidFill>
                <a:highlight>
                  <a:srgbClr val="FFFF00"/>
                </a:highlight>
                <a:latin typeface="Algerian" panose="04020705040A02060702" pitchFamily="82" charset="0"/>
              </a:rPr>
              <a:t>Yash Awasthi</a:t>
            </a:r>
          </a:p>
        </p:txBody>
      </p:sp>
    </p:spTree>
    <p:extLst>
      <p:ext uri="{BB962C8B-B14F-4D97-AF65-F5344CB8AC3E}">
        <p14:creationId xmlns:p14="http://schemas.microsoft.com/office/powerpoint/2010/main" val="289645021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0E899-8523-4BBC-9FE6-9CA204D6276E}"/>
              </a:ext>
            </a:extLst>
          </p:cNvPr>
          <p:cNvSpPr>
            <a:spLocks noGrp="1"/>
          </p:cNvSpPr>
          <p:nvPr>
            <p:ph type="ctrTitle"/>
          </p:nvPr>
        </p:nvSpPr>
        <p:spPr>
          <a:xfrm>
            <a:off x="390618" y="301841"/>
            <a:ext cx="5335479" cy="861420"/>
          </a:xfrm>
        </p:spPr>
        <p:txBody>
          <a:bodyPr/>
          <a:lstStyle/>
          <a:p>
            <a:r>
              <a:rPr lang="en-US" sz="7200" b="1" i="1" dirty="0"/>
              <a:t>About us✒</a:t>
            </a:r>
            <a:endParaRPr lang="en-IN" dirty="0"/>
          </a:p>
        </p:txBody>
      </p:sp>
      <p:sp>
        <p:nvSpPr>
          <p:cNvPr id="3" name="Subtitle 2">
            <a:extLst>
              <a:ext uri="{FF2B5EF4-FFF2-40B4-BE49-F238E27FC236}">
                <a16:creationId xmlns:a16="http://schemas.microsoft.com/office/drawing/2014/main" id="{DB90CA3D-6714-48EB-84D8-5E112DFBA211}"/>
              </a:ext>
            </a:extLst>
          </p:cNvPr>
          <p:cNvSpPr>
            <a:spLocks noGrp="1"/>
          </p:cNvSpPr>
          <p:nvPr>
            <p:ph type="subTitle" idx="1"/>
          </p:nvPr>
        </p:nvSpPr>
        <p:spPr>
          <a:xfrm>
            <a:off x="292963" y="1163261"/>
            <a:ext cx="11256886" cy="5477235"/>
          </a:xfrm>
        </p:spPr>
        <p:txBody>
          <a:bodyPr>
            <a:normAutofit/>
          </a:bodyPr>
          <a:lstStyle/>
          <a:p>
            <a:r>
              <a:rPr lang="en-US" sz="2000" cap="none" dirty="0">
                <a:solidFill>
                  <a:srgbClr val="FFFF00"/>
                </a:solidFill>
                <a:effectLst/>
                <a:latin typeface="Constantia" pitchFamily="18" charset="0"/>
              </a:rPr>
              <a:t>Zakir </a:t>
            </a:r>
            <a:r>
              <a:rPr lang="en-US" sz="2000" cap="none" dirty="0" err="1">
                <a:solidFill>
                  <a:srgbClr val="FFFF00"/>
                </a:solidFill>
                <a:effectLst/>
                <a:latin typeface="Constantia" pitchFamily="18" charset="0"/>
              </a:rPr>
              <a:t>husain</a:t>
            </a:r>
            <a:r>
              <a:rPr lang="en-US" sz="2000" cap="none" dirty="0">
                <a:solidFill>
                  <a:srgbClr val="FFFF00"/>
                </a:solidFill>
                <a:effectLst/>
                <a:latin typeface="Constantia" pitchFamily="18" charset="0"/>
              </a:rPr>
              <a:t> </a:t>
            </a:r>
            <a:r>
              <a:rPr lang="en-US" sz="2000" cap="none" dirty="0" err="1">
                <a:solidFill>
                  <a:srgbClr val="FFFF00"/>
                </a:solidFill>
                <a:effectLst/>
                <a:latin typeface="Constantia" pitchFamily="18" charset="0"/>
              </a:rPr>
              <a:t>delhi</a:t>
            </a:r>
            <a:r>
              <a:rPr lang="en-US" sz="2000" cap="none" dirty="0">
                <a:solidFill>
                  <a:srgbClr val="FFFF00"/>
                </a:solidFill>
                <a:effectLst/>
                <a:latin typeface="Constantia" pitchFamily="18" charset="0"/>
              </a:rPr>
              <a:t> college has always stood steadfast as a champion of some basic  values which have acquired greater relevance in contemporary times. The college in its long history has accommodated students and faculty of different communities. Zakir </a:t>
            </a:r>
            <a:r>
              <a:rPr lang="en-US" sz="2000" cap="none" dirty="0" err="1">
                <a:solidFill>
                  <a:srgbClr val="FFFF00"/>
                </a:solidFill>
                <a:effectLst/>
                <a:latin typeface="Constantia" pitchFamily="18" charset="0"/>
              </a:rPr>
              <a:t>husain</a:t>
            </a:r>
            <a:r>
              <a:rPr lang="en-US" sz="2000" cap="none" dirty="0">
                <a:solidFill>
                  <a:srgbClr val="FFFF00"/>
                </a:solidFill>
                <a:effectLst/>
                <a:latin typeface="Constantia" pitchFamily="18" charset="0"/>
              </a:rPr>
              <a:t> college is the oldest college of </a:t>
            </a:r>
            <a:r>
              <a:rPr lang="en-US" sz="2000" cap="none" dirty="0" err="1">
                <a:solidFill>
                  <a:srgbClr val="FFFF00"/>
                </a:solidFill>
                <a:effectLst/>
                <a:latin typeface="Constantia" pitchFamily="18" charset="0"/>
              </a:rPr>
              <a:t>delhi</a:t>
            </a:r>
            <a:r>
              <a:rPr lang="en-US" sz="2000" cap="none" dirty="0">
                <a:solidFill>
                  <a:srgbClr val="FFFF00"/>
                </a:solidFill>
                <a:effectLst/>
                <a:latin typeface="Constantia" pitchFamily="18" charset="0"/>
              </a:rPr>
              <a:t>. It was established as a </a:t>
            </a:r>
            <a:r>
              <a:rPr lang="en-US" cap="none" dirty="0" err="1">
                <a:solidFill>
                  <a:srgbClr val="FFFF00"/>
                </a:solidFill>
                <a:latin typeface="Constantia" pitchFamily="18" charset="0"/>
              </a:rPr>
              <a:t>M</a:t>
            </a:r>
            <a:r>
              <a:rPr lang="en-US" sz="2000" cap="none" dirty="0" err="1">
                <a:solidFill>
                  <a:srgbClr val="FFFF00"/>
                </a:solidFill>
                <a:effectLst/>
                <a:latin typeface="Constantia" pitchFamily="18" charset="0"/>
              </a:rPr>
              <a:t>adarsah</a:t>
            </a:r>
            <a:r>
              <a:rPr lang="en-US" sz="2000" cap="none" dirty="0">
                <a:solidFill>
                  <a:srgbClr val="FFFF00"/>
                </a:solidFill>
                <a:effectLst/>
                <a:latin typeface="Constantia" pitchFamily="18" charset="0"/>
              </a:rPr>
              <a:t> by </a:t>
            </a:r>
            <a:r>
              <a:rPr lang="en-US" sz="2000" cap="none" dirty="0" err="1">
                <a:solidFill>
                  <a:srgbClr val="FFFF00"/>
                </a:solidFill>
                <a:effectLst/>
                <a:latin typeface="Constantia" pitchFamily="18" charset="0"/>
              </a:rPr>
              <a:t>ghaziuddin</a:t>
            </a:r>
            <a:r>
              <a:rPr lang="en-US" sz="2000" cap="none" dirty="0">
                <a:solidFill>
                  <a:srgbClr val="FFFF00"/>
                </a:solidFill>
                <a:effectLst/>
                <a:latin typeface="Constantia" pitchFamily="18" charset="0"/>
              </a:rPr>
              <a:t> </a:t>
            </a:r>
            <a:r>
              <a:rPr lang="en-US" sz="2000" cap="none" dirty="0" err="1">
                <a:solidFill>
                  <a:srgbClr val="FFFF00"/>
                </a:solidFill>
                <a:effectLst/>
                <a:latin typeface="Constantia" pitchFamily="18" charset="0"/>
              </a:rPr>
              <a:t>firoz</a:t>
            </a:r>
            <a:r>
              <a:rPr lang="en-US" sz="2000" cap="none" dirty="0">
                <a:solidFill>
                  <a:srgbClr val="FFFF00"/>
                </a:solidFill>
                <a:effectLst/>
                <a:latin typeface="Constantia" pitchFamily="18" charset="0"/>
              </a:rPr>
              <a:t> </a:t>
            </a:r>
            <a:r>
              <a:rPr lang="en-US" sz="2000" cap="none" dirty="0" err="1">
                <a:solidFill>
                  <a:srgbClr val="FFFF00"/>
                </a:solidFill>
                <a:effectLst/>
                <a:latin typeface="Constantia" pitchFamily="18" charset="0"/>
              </a:rPr>
              <a:t>jung</a:t>
            </a:r>
            <a:r>
              <a:rPr lang="en-US" sz="2000" cap="none" dirty="0">
                <a:solidFill>
                  <a:srgbClr val="FFFF00"/>
                </a:solidFill>
                <a:effectLst/>
                <a:latin typeface="Constantia" pitchFamily="18" charset="0"/>
              </a:rPr>
              <a:t> in 1780 outside </a:t>
            </a:r>
            <a:r>
              <a:rPr lang="en-US" sz="2000" cap="none" dirty="0" err="1">
                <a:solidFill>
                  <a:srgbClr val="FFFF00"/>
                </a:solidFill>
                <a:effectLst/>
                <a:latin typeface="Constantia" pitchFamily="18" charset="0"/>
              </a:rPr>
              <a:t>ajmeri</a:t>
            </a:r>
            <a:r>
              <a:rPr lang="en-US" sz="2000" cap="none" dirty="0">
                <a:solidFill>
                  <a:srgbClr val="FFFF00"/>
                </a:solidFill>
                <a:effectLst/>
                <a:latin typeface="Constantia" pitchFamily="18" charset="0"/>
              </a:rPr>
              <a:t> gate. It later developed into </a:t>
            </a:r>
            <a:r>
              <a:rPr lang="en-US" sz="2000" cap="none" dirty="0" err="1">
                <a:solidFill>
                  <a:srgbClr val="FFFF00"/>
                </a:solidFill>
                <a:effectLst/>
                <a:latin typeface="Constantia" pitchFamily="18" charset="0"/>
              </a:rPr>
              <a:t>delhi</a:t>
            </a:r>
            <a:r>
              <a:rPr lang="en-US" sz="2000" cap="none" dirty="0">
                <a:solidFill>
                  <a:srgbClr val="FFFF00"/>
                </a:solidFill>
                <a:effectLst/>
                <a:latin typeface="Constantia" pitchFamily="18" charset="0"/>
              </a:rPr>
              <a:t> college in 1825 when it was popularly known as "</a:t>
            </a:r>
            <a:r>
              <a:rPr lang="en-US" sz="2000" cap="none" dirty="0" err="1">
                <a:solidFill>
                  <a:srgbClr val="FFFF00"/>
                </a:solidFill>
                <a:effectLst/>
                <a:latin typeface="Constantia" pitchFamily="18" charset="0"/>
              </a:rPr>
              <a:t>dilli</a:t>
            </a:r>
            <a:r>
              <a:rPr lang="en-US" sz="2000" cap="none" dirty="0">
                <a:solidFill>
                  <a:srgbClr val="FFFF00"/>
                </a:solidFill>
                <a:effectLst/>
                <a:latin typeface="Constantia" pitchFamily="18" charset="0"/>
              </a:rPr>
              <a:t> college". During the middle of the 19th century, due to political upheavals like the great uprising of 1857, it had to be shut down. It was reopened and was shifted to </a:t>
            </a:r>
            <a:r>
              <a:rPr lang="en-US" sz="2000" cap="none" dirty="0" err="1">
                <a:solidFill>
                  <a:srgbClr val="FFFF00"/>
                </a:solidFill>
                <a:effectLst/>
                <a:latin typeface="Constantia" pitchFamily="18" charset="0"/>
              </a:rPr>
              <a:t>kashmiri</a:t>
            </a:r>
            <a:r>
              <a:rPr lang="en-US" sz="2000" cap="none" dirty="0">
                <a:solidFill>
                  <a:srgbClr val="FFFF00"/>
                </a:solidFill>
                <a:effectLst/>
                <a:latin typeface="Constantia" pitchFamily="18" charset="0"/>
              </a:rPr>
              <a:t> gate. In 1975, the college was taken over by dr. Zakir </a:t>
            </a:r>
            <a:r>
              <a:rPr lang="en-US" sz="2000" cap="none" dirty="0" err="1">
                <a:solidFill>
                  <a:srgbClr val="FFFF00"/>
                </a:solidFill>
                <a:effectLst/>
                <a:latin typeface="Constantia" pitchFamily="18" charset="0"/>
              </a:rPr>
              <a:t>husain</a:t>
            </a:r>
            <a:r>
              <a:rPr lang="en-US" sz="2000" cap="none" dirty="0">
                <a:solidFill>
                  <a:srgbClr val="FFFF00"/>
                </a:solidFill>
                <a:effectLst/>
                <a:latin typeface="Constantia" pitchFamily="18" charset="0"/>
              </a:rPr>
              <a:t> memorial college trust and was re-named as </a:t>
            </a:r>
            <a:r>
              <a:rPr lang="en-US" sz="2000" cap="none" dirty="0" err="1">
                <a:solidFill>
                  <a:srgbClr val="FFFF00"/>
                </a:solidFill>
                <a:effectLst/>
                <a:latin typeface="Constantia" pitchFamily="18" charset="0"/>
              </a:rPr>
              <a:t>zakir</a:t>
            </a:r>
            <a:r>
              <a:rPr lang="en-US" sz="2000" cap="none" dirty="0">
                <a:solidFill>
                  <a:srgbClr val="FFFF00"/>
                </a:solidFill>
                <a:effectLst/>
                <a:latin typeface="Constantia" pitchFamily="18" charset="0"/>
              </a:rPr>
              <a:t> </a:t>
            </a:r>
            <a:r>
              <a:rPr lang="en-US" sz="2000" cap="none" dirty="0" err="1">
                <a:solidFill>
                  <a:srgbClr val="FFFF00"/>
                </a:solidFill>
                <a:effectLst/>
                <a:latin typeface="Constantia" pitchFamily="18" charset="0"/>
              </a:rPr>
              <a:t>husain</a:t>
            </a:r>
            <a:r>
              <a:rPr lang="en-US" sz="2000" cap="none" dirty="0">
                <a:solidFill>
                  <a:srgbClr val="FFFF00"/>
                </a:solidFill>
                <a:effectLst/>
                <a:latin typeface="Constantia" pitchFamily="18" charset="0"/>
              </a:rPr>
              <a:t> college. Zakir </a:t>
            </a:r>
            <a:r>
              <a:rPr lang="en-US" sz="2000" cap="none" dirty="0" err="1">
                <a:solidFill>
                  <a:srgbClr val="FFFF00"/>
                </a:solidFill>
                <a:effectLst/>
                <a:latin typeface="Constantia" pitchFamily="18" charset="0"/>
              </a:rPr>
              <a:t>husain</a:t>
            </a:r>
            <a:r>
              <a:rPr lang="en-US" sz="2000" cap="none" dirty="0">
                <a:solidFill>
                  <a:srgbClr val="FFFF00"/>
                </a:solidFill>
                <a:effectLst/>
                <a:latin typeface="Constantia" pitchFamily="18" charset="0"/>
              </a:rPr>
              <a:t> </a:t>
            </a:r>
            <a:r>
              <a:rPr lang="en-US" sz="2000" cap="none" dirty="0" err="1">
                <a:solidFill>
                  <a:srgbClr val="FFFF00"/>
                </a:solidFill>
                <a:effectLst/>
                <a:latin typeface="Constantia" pitchFamily="18" charset="0"/>
              </a:rPr>
              <a:t>delhi</a:t>
            </a:r>
            <a:r>
              <a:rPr lang="en-US" sz="2000" cap="none" dirty="0">
                <a:solidFill>
                  <a:srgbClr val="FFFF00"/>
                </a:solidFill>
                <a:effectLst/>
                <a:latin typeface="Constantia" pitchFamily="18" charset="0"/>
              </a:rPr>
              <a:t> college (evening) is managed by the trust, with the prime minister of </a:t>
            </a:r>
            <a:r>
              <a:rPr lang="en-US" sz="2000" cap="none" dirty="0" err="1">
                <a:solidFill>
                  <a:srgbClr val="FFFF00"/>
                </a:solidFill>
                <a:effectLst/>
                <a:latin typeface="Constantia" pitchFamily="18" charset="0"/>
              </a:rPr>
              <a:t>india</a:t>
            </a:r>
            <a:r>
              <a:rPr lang="en-US" sz="2000" cap="none" dirty="0">
                <a:solidFill>
                  <a:srgbClr val="FFFF00"/>
                </a:solidFill>
                <a:effectLst/>
                <a:latin typeface="Constantia" pitchFamily="18" charset="0"/>
              </a:rPr>
              <a:t> in the chair. Evening classes were introduced in 1958.The college actively encourages young boys and girls to strive for the attainment of their highest potential by providing the impetus for them to become worthy citizens of the country. Many of our alumni have excelled in various fields of arts, culture and science and quite a few have obtained prestigious positions in the public and private </a:t>
            </a:r>
            <a:r>
              <a:rPr lang="en-US" sz="2000" cap="none" dirty="0" err="1">
                <a:solidFill>
                  <a:srgbClr val="FFFF00"/>
                </a:solidFill>
                <a:effectLst/>
                <a:latin typeface="Constantia" pitchFamily="18" charset="0"/>
              </a:rPr>
              <a:t>sectors.To</a:t>
            </a:r>
            <a:r>
              <a:rPr lang="en-US" sz="2000" cap="none" dirty="0">
                <a:solidFill>
                  <a:srgbClr val="FFFF00"/>
                </a:solidFill>
                <a:effectLst/>
                <a:latin typeface="Constantia" pitchFamily="18" charset="0"/>
              </a:rPr>
              <a:t> cite a few cases, </a:t>
            </a:r>
            <a:r>
              <a:rPr lang="en-US" sz="2000" cap="none" dirty="0" err="1">
                <a:solidFill>
                  <a:srgbClr val="FFFF00"/>
                </a:solidFill>
                <a:effectLst/>
                <a:latin typeface="Constantia" pitchFamily="18" charset="0"/>
              </a:rPr>
              <a:t>mr.</a:t>
            </a:r>
            <a:r>
              <a:rPr lang="en-US" sz="2000" cap="none" dirty="0">
                <a:solidFill>
                  <a:srgbClr val="FFFF00"/>
                </a:solidFill>
                <a:effectLst/>
                <a:latin typeface="Constantia" pitchFamily="18" charset="0"/>
              </a:rPr>
              <a:t> Hasan </a:t>
            </a:r>
            <a:r>
              <a:rPr lang="en-US" sz="2000" cap="none" dirty="0" err="1">
                <a:solidFill>
                  <a:srgbClr val="FFFF00"/>
                </a:solidFill>
                <a:effectLst/>
                <a:latin typeface="Constantia" pitchFamily="18" charset="0"/>
              </a:rPr>
              <a:t>ahmad</a:t>
            </a:r>
            <a:r>
              <a:rPr lang="en-US" sz="2000" cap="none" dirty="0">
                <a:solidFill>
                  <a:srgbClr val="FFFF00"/>
                </a:solidFill>
                <a:effectLst/>
                <a:latin typeface="Constantia" pitchFamily="18" charset="0"/>
              </a:rPr>
              <a:t>, former chairman of </a:t>
            </a:r>
            <a:r>
              <a:rPr lang="en-US" sz="2000" cap="none" dirty="0" err="1">
                <a:solidFill>
                  <a:srgbClr val="FFFF00"/>
                </a:solidFill>
                <a:effectLst/>
                <a:latin typeface="Constantia" pitchFamily="18" charset="0"/>
              </a:rPr>
              <a:t>delhi</a:t>
            </a:r>
            <a:r>
              <a:rPr lang="en-US" sz="2000" cap="none" dirty="0">
                <a:solidFill>
                  <a:srgbClr val="FFFF00"/>
                </a:solidFill>
                <a:effectLst/>
                <a:latin typeface="Constantia" pitchFamily="18" charset="0"/>
              </a:rPr>
              <a:t> state industries development corporation, </a:t>
            </a:r>
            <a:r>
              <a:rPr lang="en-US" sz="2000" cap="none" dirty="0" err="1">
                <a:solidFill>
                  <a:srgbClr val="FFFF00"/>
                </a:solidFill>
                <a:effectLst/>
                <a:latin typeface="Constantia" pitchFamily="18" charset="0"/>
              </a:rPr>
              <a:t>mr.</a:t>
            </a:r>
            <a:r>
              <a:rPr lang="en-US" sz="2000" cap="none" dirty="0">
                <a:solidFill>
                  <a:srgbClr val="FFFF00"/>
                </a:solidFill>
                <a:effectLst/>
                <a:latin typeface="Constantia" pitchFamily="18" charset="0"/>
              </a:rPr>
              <a:t> Haroon </a:t>
            </a:r>
            <a:r>
              <a:rPr lang="en-US" sz="2000" cap="none" dirty="0" err="1">
                <a:solidFill>
                  <a:srgbClr val="FFFF00"/>
                </a:solidFill>
                <a:effectLst/>
                <a:latin typeface="Constantia" pitchFamily="18" charset="0"/>
              </a:rPr>
              <a:t>yousuf</a:t>
            </a:r>
            <a:r>
              <a:rPr lang="en-US" sz="2000" cap="none" dirty="0">
                <a:solidFill>
                  <a:srgbClr val="FFFF00"/>
                </a:solidFill>
                <a:effectLst/>
                <a:latin typeface="Constantia" pitchFamily="18" charset="0"/>
              </a:rPr>
              <a:t>, a minister in the </a:t>
            </a:r>
            <a:r>
              <a:rPr lang="en-US" sz="2000" cap="none" dirty="0" err="1">
                <a:solidFill>
                  <a:srgbClr val="FFFF00"/>
                </a:solidFill>
                <a:effectLst/>
                <a:latin typeface="Constantia" pitchFamily="18" charset="0"/>
              </a:rPr>
              <a:t>delhi</a:t>
            </a:r>
            <a:r>
              <a:rPr lang="en-US" sz="2000" cap="none" dirty="0">
                <a:solidFill>
                  <a:srgbClr val="FFFF00"/>
                </a:solidFill>
                <a:effectLst/>
                <a:latin typeface="Constantia" pitchFamily="18" charset="0"/>
              </a:rPr>
              <a:t> government, </a:t>
            </a:r>
            <a:r>
              <a:rPr lang="en-US" sz="2000" cap="none" dirty="0" err="1">
                <a:solidFill>
                  <a:srgbClr val="FFFF00"/>
                </a:solidFill>
                <a:effectLst/>
                <a:latin typeface="Constantia" pitchFamily="18" charset="0"/>
              </a:rPr>
              <a:t>mr.</a:t>
            </a:r>
            <a:r>
              <a:rPr lang="en-US" sz="2000" cap="none" dirty="0">
                <a:solidFill>
                  <a:srgbClr val="FFFF00"/>
                </a:solidFill>
                <a:effectLst/>
                <a:latin typeface="Constantia" pitchFamily="18" charset="0"/>
              </a:rPr>
              <a:t> Shakti </a:t>
            </a:r>
            <a:r>
              <a:rPr lang="en-US" sz="2000" cap="none" dirty="0" err="1">
                <a:solidFill>
                  <a:srgbClr val="FFFF00"/>
                </a:solidFill>
                <a:effectLst/>
                <a:latin typeface="Constantia" pitchFamily="18" charset="0"/>
              </a:rPr>
              <a:t>chand</a:t>
            </a:r>
            <a:r>
              <a:rPr lang="en-US" sz="2000" cap="none" dirty="0">
                <a:solidFill>
                  <a:srgbClr val="FFFF00"/>
                </a:solidFill>
                <a:effectLst/>
                <a:latin typeface="Constantia" pitchFamily="18" charset="0"/>
              </a:rPr>
              <a:t> </a:t>
            </a:r>
            <a:r>
              <a:rPr lang="en-US" sz="2000" cap="none" dirty="0" err="1">
                <a:solidFill>
                  <a:srgbClr val="FFFF00"/>
                </a:solidFill>
                <a:effectLst/>
                <a:latin typeface="Constantia" pitchFamily="18" charset="0"/>
              </a:rPr>
              <a:t>sharma</a:t>
            </a:r>
            <a:r>
              <a:rPr lang="en-US" sz="2000" cap="none" dirty="0">
                <a:solidFill>
                  <a:srgbClr val="FFFF00"/>
                </a:solidFill>
                <a:effectLst/>
                <a:latin typeface="Constantia" pitchFamily="18" charset="0"/>
              </a:rPr>
              <a:t>, former principal of ram </a:t>
            </a:r>
            <a:r>
              <a:rPr lang="en-US" sz="2000" cap="none" dirty="0" err="1">
                <a:solidFill>
                  <a:srgbClr val="FFFF00"/>
                </a:solidFill>
                <a:effectLst/>
                <a:latin typeface="Constantia" pitchFamily="18" charset="0"/>
              </a:rPr>
              <a:t>lal</a:t>
            </a:r>
            <a:r>
              <a:rPr lang="en-US" sz="2000" cap="none" dirty="0">
                <a:solidFill>
                  <a:srgbClr val="FFFF00"/>
                </a:solidFill>
                <a:effectLst/>
                <a:latin typeface="Constantia" pitchFamily="18" charset="0"/>
              </a:rPr>
              <a:t> </a:t>
            </a:r>
            <a:r>
              <a:rPr lang="en-US" sz="2000" cap="none" dirty="0" err="1">
                <a:solidFill>
                  <a:srgbClr val="FFFF00"/>
                </a:solidFill>
                <a:effectLst/>
                <a:latin typeface="Constantia" pitchFamily="18" charset="0"/>
              </a:rPr>
              <a:t>anand</a:t>
            </a:r>
            <a:r>
              <a:rPr lang="en-US" sz="2000" cap="none" dirty="0">
                <a:solidFill>
                  <a:srgbClr val="FFFF00"/>
                </a:solidFill>
                <a:effectLst/>
                <a:latin typeface="Constantia" pitchFamily="18" charset="0"/>
              </a:rPr>
              <a:t> evening college and </a:t>
            </a:r>
            <a:r>
              <a:rPr lang="en-US" sz="2000" cap="none" dirty="0" err="1">
                <a:solidFill>
                  <a:srgbClr val="FFFF00"/>
                </a:solidFill>
                <a:effectLst/>
                <a:latin typeface="Constantia" pitchFamily="18" charset="0"/>
              </a:rPr>
              <a:t>mr.</a:t>
            </a:r>
            <a:r>
              <a:rPr lang="en-US" sz="2000" cap="none" dirty="0">
                <a:solidFill>
                  <a:srgbClr val="FFFF00"/>
                </a:solidFill>
                <a:effectLst/>
                <a:latin typeface="Constantia" pitchFamily="18" charset="0"/>
              </a:rPr>
              <a:t> Ramesh </a:t>
            </a:r>
            <a:r>
              <a:rPr lang="en-US" sz="2000" cap="none" dirty="0" err="1">
                <a:solidFill>
                  <a:srgbClr val="FFFF00"/>
                </a:solidFill>
                <a:effectLst/>
                <a:latin typeface="Constantia" pitchFamily="18" charset="0"/>
              </a:rPr>
              <a:t>sharma</a:t>
            </a:r>
            <a:r>
              <a:rPr lang="en-US" sz="2000" cap="none" dirty="0">
                <a:solidFill>
                  <a:srgbClr val="FFFF00"/>
                </a:solidFill>
                <a:effectLst/>
                <a:latin typeface="Constantia" pitchFamily="18" charset="0"/>
              </a:rPr>
              <a:t> (</a:t>
            </a:r>
            <a:r>
              <a:rPr lang="en-US" sz="2000" cap="none" dirty="0" err="1">
                <a:solidFill>
                  <a:srgbClr val="FFFF00"/>
                </a:solidFill>
                <a:effectLst/>
                <a:latin typeface="Constantia" pitchFamily="18" charset="0"/>
              </a:rPr>
              <a:t>divik</a:t>
            </a:r>
            <a:r>
              <a:rPr lang="en-US" sz="2000" cap="none" dirty="0">
                <a:solidFill>
                  <a:srgbClr val="FFFF00"/>
                </a:solidFill>
                <a:effectLst/>
                <a:latin typeface="Constantia" pitchFamily="18" charset="0"/>
              </a:rPr>
              <a:t> </a:t>
            </a:r>
            <a:r>
              <a:rPr lang="en-US" sz="2000" cap="none" dirty="0" err="1">
                <a:solidFill>
                  <a:srgbClr val="FFFF00"/>
                </a:solidFill>
                <a:effectLst/>
                <a:latin typeface="Constantia" pitchFamily="18" charset="0"/>
              </a:rPr>
              <a:t>ramesh</a:t>
            </a:r>
            <a:r>
              <a:rPr lang="en-US" sz="2000" cap="none" dirty="0">
                <a:solidFill>
                  <a:srgbClr val="FFFF00"/>
                </a:solidFill>
                <a:effectLst/>
                <a:latin typeface="Constantia" pitchFamily="18" charset="0"/>
              </a:rPr>
              <a:t>), former principal of </a:t>
            </a:r>
            <a:r>
              <a:rPr lang="en-US" sz="2000" cap="none" dirty="0" err="1">
                <a:solidFill>
                  <a:srgbClr val="FFFF00"/>
                </a:solidFill>
                <a:effectLst/>
                <a:latin typeface="Constantia" pitchFamily="18" charset="0"/>
              </a:rPr>
              <a:t>motilal</a:t>
            </a:r>
            <a:r>
              <a:rPr lang="en-US" sz="2000" cap="none" dirty="0">
                <a:solidFill>
                  <a:srgbClr val="FFFF00"/>
                </a:solidFill>
                <a:effectLst/>
                <a:latin typeface="Constantia" pitchFamily="18" charset="0"/>
              </a:rPr>
              <a:t> </a:t>
            </a:r>
            <a:r>
              <a:rPr lang="en-US" sz="2000" cap="none" dirty="0" err="1">
                <a:solidFill>
                  <a:srgbClr val="FFFF00"/>
                </a:solidFill>
                <a:effectLst/>
                <a:latin typeface="Constantia" pitchFamily="18" charset="0"/>
              </a:rPr>
              <a:t>nehru</a:t>
            </a:r>
            <a:r>
              <a:rPr lang="en-US" sz="2000" cap="none" dirty="0">
                <a:solidFill>
                  <a:srgbClr val="FFFF00"/>
                </a:solidFill>
                <a:effectLst/>
                <a:latin typeface="Constantia" pitchFamily="18" charset="0"/>
              </a:rPr>
              <a:t> college, dr. S.Y. Quraishi, chief election commissioner of </a:t>
            </a:r>
            <a:r>
              <a:rPr lang="en-US" sz="2000" cap="none" dirty="0" err="1">
                <a:solidFill>
                  <a:srgbClr val="FFFF00"/>
                </a:solidFill>
                <a:effectLst/>
                <a:latin typeface="Constantia" pitchFamily="18" charset="0"/>
              </a:rPr>
              <a:t>india</a:t>
            </a:r>
            <a:r>
              <a:rPr lang="en-US" sz="2000" cap="none" dirty="0">
                <a:solidFill>
                  <a:srgbClr val="FFFF00"/>
                </a:solidFill>
                <a:effectLst/>
                <a:latin typeface="Constantia" pitchFamily="18" charset="0"/>
              </a:rPr>
              <a:t>, all have been associated with the evening college.</a:t>
            </a:r>
          </a:p>
          <a:p>
            <a:endParaRPr lang="en-IN" dirty="0"/>
          </a:p>
        </p:txBody>
      </p:sp>
      <p:sp>
        <p:nvSpPr>
          <p:cNvPr id="5" name="TextBox 4">
            <a:extLst>
              <a:ext uri="{FF2B5EF4-FFF2-40B4-BE49-F238E27FC236}">
                <a16:creationId xmlns:a16="http://schemas.microsoft.com/office/drawing/2014/main" id="{3997A3F8-D461-4C9A-8998-BA47A6152C98}"/>
              </a:ext>
            </a:extLst>
          </p:cNvPr>
          <p:cNvSpPr txBox="1"/>
          <p:nvPr/>
        </p:nvSpPr>
        <p:spPr>
          <a:xfrm>
            <a:off x="10147176" y="6067406"/>
            <a:ext cx="2590800" cy="646331"/>
          </a:xfrm>
          <a:prstGeom prst="rect">
            <a:avLst/>
          </a:prstGeom>
          <a:noFill/>
        </p:spPr>
        <p:txBody>
          <a:bodyPr wrap="square" rtlCol="0">
            <a:spAutoFit/>
          </a:bodyPr>
          <a:lstStyle/>
          <a:p>
            <a: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t>Presentation by:-</a:t>
            </a:r>
            <a:b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br>
            <a:r>
              <a:rPr lang="en-IN" b="1" dirty="0">
                <a:solidFill>
                  <a:schemeClr val="bg1"/>
                </a:solidFill>
                <a:highlight>
                  <a:srgbClr val="FFFF00"/>
                </a:highlight>
                <a:latin typeface="Algerian" panose="04020705040A02060702" pitchFamily="82" charset="0"/>
              </a:rPr>
              <a:t>Yash Awasthi</a:t>
            </a:r>
          </a:p>
        </p:txBody>
      </p:sp>
    </p:spTree>
    <p:extLst>
      <p:ext uri="{BB962C8B-B14F-4D97-AF65-F5344CB8AC3E}">
        <p14:creationId xmlns:p14="http://schemas.microsoft.com/office/powerpoint/2010/main" val="24150468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1941" y="1180730"/>
            <a:ext cx="11150353" cy="5677270"/>
          </a:xfrm>
        </p:spPr>
        <p:txBody>
          <a:bodyPr/>
          <a:lstStyle/>
          <a:p>
            <a:r>
              <a:rPr lang="en-US" sz="2400" b="1" dirty="0">
                <a:latin typeface="Arial" pitchFamily="34" charset="0"/>
                <a:cs typeface="Arial" pitchFamily="34" charset="0"/>
              </a:rPr>
              <a:t>AAWAZ- The Debating Society of ZAKIR HUSAIN DELHI COLLEGE EVENING, DELHI UNIVERSITY, proudly presents </a:t>
            </a:r>
            <a:r>
              <a:rPr lang="en-US" sz="2400" b="1" dirty="0">
                <a:solidFill>
                  <a:srgbClr val="FFFF00"/>
                </a:solidFill>
                <a:latin typeface="Arial Black" pitchFamily="34" charset="0"/>
              </a:rPr>
              <a:t>ORIENTATION 2021</a:t>
            </a:r>
            <a:br>
              <a:rPr lang="en-US" sz="2400" b="1" dirty="0">
                <a:solidFill>
                  <a:srgbClr val="FFFF00"/>
                </a:solidFill>
                <a:latin typeface="Arial Black" pitchFamily="34" charset="0"/>
              </a:rPr>
            </a:br>
            <a:r>
              <a:rPr lang="en-US" sz="2400" b="1" dirty="0">
                <a:latin typeface="Arial" pitchFamily="34" charset="0"/>
                <a:cs typeface="Arial" pitchFamily="34" charset="0"/>
              </a:rPr>
              <a:t> AAWAZ have been conducting critically acclaimed flagship events and several competitions year on year, such as Conventional Debates, Debates of national level, Panel Discussions and Workshops regarding speaking skills and confidence enhancement .We also have our annual Debating festival, AAWAZ. Each of these events and our annual festival have witnessed participation from a huge group of students from colleges across the city. AAWAZ has a wide spread publicity campaign through which colleges across the city are being reached, with the assistance of the team of the society which draws in a large number of students from institutions. Being quite a popular society among the university </a:t>
            </a:r>
            <a:r>
              <a:rPr lang="en-US" sz="2400" b="1" dirty="0" err="1">
                <a:latin typeface="Arial" pitchFamily="34" charset="0"/>
                <a:cs typeface="Arial" pitchFamily="34" charset="0"/>
              </a:rPr>
              <a:t>Aawaaz</a:t>
            </a:r>
            <a:r>
              <a:rPr lang="en-US" sz="2400" b="1" dirty="0">
                <a:latin typeface="Arial" pitchFamily="34" charset="0"/>
                <a:cs typeface="Arial" pitchFamily="34" charset="0"/>
              </a:rPr>
              <a:t> is sure to draw in a lot of media coverage as well.</a:t>
            </a:r>
          </a:p>
        </p:txBody>
      </p:sp>
      <p:pic>
        <p:nvPicPr>
          <p:cNvPr id="7" name="Content Placeholder 6"/>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243990" y="118145"/>
            <a:ext cx="986051" cy="904163"/>
          </a:xfrm>
        </p:spPr>
      </p:pic>
      <p:pic>
        <p:nvPicPr>
          <p:cNvPr id="8" name="Content Placeholder 7"/>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8523304" y="109282"/>
            <a:ext cx="1012209" cy="938284"/>
          </a:xfrm>
        </p:spPr>
      </p:pic>
      <p:sp>
        <p:nvSpPr>
          <p:cNvPr id="6" name="TextBox 5">
            <a:extLst>
              <a:ext uri="{FF2B5EF4-FFF2-40B4-BE49-F238E27FC236}">
                <a16:creationId xmlns:a16="http://schemas.microsoft.com/office/drawing/2014/main" id="{A039865E-5B0E-424E-B577-A326B1DD4977}"/>
              </a:ext>
            </a:extLst>
          </p:cNvPr>
          <p:cNvSpPr txBox="1"/>
          <p:nvPr/>
        </p:nvSpPr>
        <p:spPr>
          <a:xfrm>
            <a:off x="10022594" y="6077634"/>
            <a:ext cx="2590800" cy="646331"/>
          </a:xfrm>
          <a:prstGeom prst="rect">
            <a:avLst/>
          </a:prstGeom>
          <a:noFill/>
        </p:spPr>
        <p:txBody>
          <a:bodyPr wrap="square" rtlCol="0">
            <a:spAutoFit/>
          </a:bodyPr>
          <a:lstStyle/>
          <a:p>
            <a: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t>Presentation by:-</a:t>
            </a:r>
            <a:b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br>
            <a:r>
              <a:rPr lang="en-IN" b="1" dirty="0">
                <a:solidFill>
                  <a:schemeClr val="bg1"/>
                </a:solidFill>
                <a:highlight>
                  <a:srgbClr val="FFFF00"/>
                </a:highlight>
                <a:latin typeface="Algerian" panose="04020705040A02060702" pitchFamily="82" charset="0"/>
              </a:rPr>
              <a:t>Yash Awasthi</a:t>
            </a:r>
          </a:p>
        </p:txBody>
      </p:sp>
    </p:spTree>
    <p:extLst>
      <p:ext uri="{BB962C8B-B14F-4D97-AF65-F5344CB8AC3E}">
        <p14:creationId xmlns:p14="http://schemas.microsoft.com/office/powerpoint/2010/main" val="3659099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y be an image of Munshi Younus">
            <a:extLst>
              <a:ext uri="{FF2B5EF4-FFF2-40B4-BE49-F238E27FC236}">
                <a16:creationId xmlns:a16="http://schemas.microsoft.com/office/drawing/2014/main" id="{45806566-198A-4C7B-A984-AD20BAF39C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372" y="1331649"/>
            <a:ext cx="3623321" cy="379520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028" name="Picture 4" descr="May be an illustration of 2 people, hair and outerwear">
            <a:extLst>
              <a:ext uri="{FF2B5EF4-FFF2-40B4-BE49-F238E27FC236}">
                <a16:creationId xmlns:a16="http://schemas.microsoft.com/office/drawing/2014/main" id="{17307EE6-8A69-4518-B3D4-1430D64A2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0185" y="1349405"/>
            <a:ext cx="3623321" cy="379520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11CF927-BDEE-4391-9200-72822F318D68}"/>
              </a:ext>
            </a:extLst>
          </p:cNvPr>
          <p:cNvSpPr txBox="1"/>
          <p:nvPr/>
        </p:nvSpPr>
        <p:spPr>
          <a:xfrm>
            <a:off x="692458" y="5752154"/>
            <a:ext cx="4684451" cy="584775"/>
          </a:xfrm>
          <a:prstGeom prst="rect">
            <a:avLst/>
          </a:prstGeom>
          <a:noFill/>
        </p:spPr>
        <p:txBody>
          <a:bodyPr wrap="square" rtlCol="0">
            <a:spAutoFit/>
          </a:bodyPr>
          <a:lstStyle/>
          <a:p>
            <a:r>
              <a:rPr lang="en-US" sz="3200" dirty="0">
                <a:solidFill>
                  <a:schemeClr val="bg1"/>
                </a:solidFill>
                <a:highlight>
                  <a:srgbClr val="FFFF00"/>
                </a:highlight>
                <a:latin typeface="Algerian" panose="04020705040A02060702" pitchFamily="82" charset="0"/>
              </a:rPr>
              <a:t>DR. Munshi Younus</a:t>
            </a:r>
            <a:endParaRPr lang="en-IN" sz="3200" dirty="0">
              <a:solidFill>
                <a:schemeClr val="bg1"/>
              </a:solidFill>
              <a:highlight>
                <a:srgbClr val="FFFF00"/>
              </a:highlight>
              <a:latin typeface="Algerian" panose="04020705040A02060702" pitchFamily="82" charset="0"/>
            </a:endParaRPr>
          </a:p>
        </p:txBody>
      </p:sp>
      <p:sp>
        <p:nvSpPr>
          <p:cNvPr id="5" name="TextBox 4">
            <a:extLst>
              <a:ext uri="{FF2B5EF4-FFF2-40B4-BE49-F238E27FC236}">
                <a16:creationId xmlns:a16="http://schemas.microsoft.com/office/drawing/2014/main" id="{CE1B8F4D-6318-4682-BDA1-7B9D8927F976}"/>
              </a:ext>
            </a:extLst>
          </p:cNvPr>
          <p:cNvSpPr txBox="1"/>
          <p:nvPr/>
        </p:nvSpPr>
        <p:spPr>
          <a:xfrm>
            <a:off x="6355180" y="5752154"/>
            <a:ext cx="4804052" cy="584775"/>
          </a:xfrm>
          <a:prstGeom prst="rect">
            <a:avLst/>
          </a:prstGeom>
          <a:noFill/>
        </p:spPr>
        <p:txBody>
          <a:bodyPr wrap="square" rtlCol="0">
            <a:spAutoFit/>
          </a:bodyPr>
          <a:lstStyle/>
          <a:p>
            <a:r>
              <a:rPr lang="en-US" sz="3200" dirty="0">
                <a:solidFill>
                  <a:schemeClr val="bg1"/>
                </a:solidFill>
                <a:highlight>
                  <a:srgbClr val="FFFF00"/>
                </a:highlight>
                <a:latin typeface="Algerian" panose="04020705040A02060702" pitchFamily="82" charset="0"/>
              </a:rPr>
              <a:t>Dr. </a:t>
            </a:r>
            <a:r>
              <a:rPr lang="en-US" sz="3200" dirty="0" err="1">
                <a:solidFill>
                  <a:schemeClr val="bg1"/>
                </a:solidFill>
                <a:highlight>
                  <a:srgbClr val="FFFF00"/>
                </a:highlight>
                <a:latin typeface="Algerian" panose="04020705040A02060702" pitchFamily="82" charset="0"/>
              </a:rPr>
              <a:t>Neelima</a:t>
            </a:r>
            <a:r>
              <a:rPr lang="en-US" sz="3200" dirty="0">
                <a:solidFill>
                  <a:schemeClr val="bg1"/>
                </a:solidFill>
                <a:highlight>
                  <a:srgbClr val="FFFF00"/>
                </a:highlight>
                <a:latin typeface="Algerian" panose="04020705040A02060702" pitchFamily="82" charset="0"/>
              </a:rPr>
              <a:t> Chauhan</a:t>
            </a:r>
            <a:endParaRPr lang="en-IN" sz="3200" dirty="0">
              <a:solidFill>
                <a:schemeClr val="bg1"/>
              </a:solidFill>
              <a:highlight>
                <a:srgbClr val="FFFF00"/>
              </a:highlight>
              <a:latin typeface="Algerian" panose="04020705040A02060702" pitchFamily="82" charset="0"/>
            </a:endParaRPr>
          </a:p>
        </p:txBody>
      </p:sp>
      <p:sp>
        <p:nvSpPr>
          <p:cNvPr id="6" name="TextBox 5">
            <a:extLst>
              <a:ext uri="{FF2B5EF4-FFF2-40B4-BE49-F238E27FC236}">
                <a16:creationId xmlns:a16="http://schemas.microsoft.com/office/drawing/2014/main" id="{3A229534-76D3-4890-9822-B19EA707BE06}"/>
              </a:ext>
            </a:extLst>
          </p:cNvPr>
          <p:cNvSpPr txBox="1"/>
          <p:nvPr/>
        </p:nvSpPr>
        <p:spPr>
          <a:xfrm>
            <a:off x="0" y="0"/>
            <a:ext cx="4160053" cy="584774"/>
          </a:xfrm>
          <a:prstGeom prst="rect">
            <a:avLst/>
          </a:prstGeom>
          <a:solidFill>
            <a:srgbClr val="B01513">
              <a:hueOff val="0"/>
              <a:satOff val="0"/>
              <a:lumOff val="0"/>
              <a:alphaOff val="0"/>
            </a:srgbClr>
          </a:solidFill>
          <a:ln w="19050" cap="rnd"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0" vert="horz" wrap="square" lIns="129540" tIns="129540" rIns="129540" bIns="129540" numCol="1" spcCol="1270" anchor="ctr" anchorCtr="0">
            <a:noAutofit/>
          </a:bodyPr>
          <a:lstStyle>
            <a:lvl1pPr>
              <a:defRPr b="1" i="1"/>
            </a:lvl1pPr>
          </a:lstStyle>
          <a:p>
            <a:r>
              <a:rPr lang="en-US" sz="4000" dirty="0"/>
              <a:t>Convenor 2021</a:t>
            </a:r>
            <a:endParaRPr lang="en-IN" sz="4000" dirty="0"/>
          </a:p>
        </p:txBody>
      </p:sp>
    </p:spTree>
    <p:extLst>
      <p:ext uri="{BB962C8B-B14F-4D97-AF65-F5344CB8AC3E}">
        <p14:creationId xmlns:p14="http://schemas.microsoft.com/office/powerpoint/2010/main" val="5717640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additive="base">
                                        <p:cTn id="25" dur="500" fill="hold"/>
                                        <p:tgtEl>
                                          <p:spTgt spid="1028"/>
                                        </p:tgtEl>
                                        <p:attrNameLst>
                                          <p:attrName>ppt_x</p:attrName>
                                        </p:attrNameLst>
                                      </p:cBhvr>
                                      <p:tavLst>
                                        <p:tav tm="0">
                                          <p:val>
                                            <p:strVal val="#ppt_x"/>
                                          </p:val>
                                        </p:tav>
                                        <p:tav tm="100000">
                                          <p:val>
                                            <p:strVal val="#ppt_x"/>
                                          </p:val>
                                        </p:tav>
                                      </p:tavLst>
                                    </p:anim>
                                    <p:anim calcmode="lin" valueType="num">
                                      <p:cBhvr additive="base">
                                        <p:cTn id="26"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4177E5-B3FA-41BC-8B51-79D7AD9F3E0A}"/>
              </a:ext>
            </a:extLst>
          </p:cNvPr>
          <p:cNvSpPr txBox="1"/>
          <p:nvPr/>
        </p:nvSpPr>
        <p:spPr>
          <a:xfrm>
            <a:off x="0" y="0"/>
            <a:ext cx="4847208" cy="584774"/>
          </a:xfrm>
          <a:prstGeom prst="rect">
            <a:avLst/>
          </a:prstGeom>
          <a:solidFill>
            <a:srgbClr val="B01513">
              <a:hueOff val="0"/>
              <a:satOff val="0"/>
              <a:lumOff val="0"/>
              <a:alphaOff val="0"/>
            </a:srgbClr>
          </a:solidFill>
          <a:ln w="19050" cap="rnd"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0" vert="horz" wrap="square" lIns="129540" tIns="129540" rIns="129540" bIns="129540" numCol="1" spcCol="1270" anchor="ctr" anchorCtr="0">
            <a:noAutofit/>
          </a:bodyPr>
          <a:lstStyle>
            <a:lvl1pPr>
              <a:defRPr b="1" i="1"/>
            </a:lvl1pPr>
          </a:lstStyle>
          <a:p>
            <a:r>
              <a:rPr lang="en-US" sz="4000" dirty="0" err="1"/>
              <a:t>Organising</a:t>
            </a:r>
            <a:r>
              <a:rPr lang="en-US" sz="4000" dirty="0"/>
              <a:t> Team</a:t>
            </a:r>
            <a:endParaRPr lang="en-IN" sz="4000" dirty="0"/>
          </a:p>
        </p:txBody>
      </p:sp>
      <p:pic>
        <p:nvPicPr>
          <p:cNvPr id="2052" name="Picture 4" descr="#">
            <a:extLst>
              <a:ext uri="{FF2B5EF4-FFF2-40B4-BE49-F238E27FC236}">
                <a16:creationId xmlns:a16="http://schemas.microsoft.com/office/drawing/2014/main" id="{3B6DC660-CAE5-4977-95CB-00A7234396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589" y="795745"/>
            <a:ext cx="2434701" cy="22726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8" name="Picture 10" descr="#">
            <a:extLst>
              <a:ext uri="{FF2B5EF4-FFF2-40B4-BE49-F238E27FC236}">
                <a16:creationId xmlns:a16="http://schemas.microsoft.com/office/drawing/2014/main" id="{CFA62BED-7867-436C-8DCF-9610A6E82B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2682" y="780124"/>
            <a:ext cx="2541880" cy="22726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60" name="Picture 12" descr="#">
            <a:extLst>
              <a:ext uri="{FF2B5EF4-FFF2-40B4-BE49-F238E27FC236}">
                <a16:creationId xmlns:a16="http://schemas.microsoft.com/office/drawing/2014/main" id="{960F6FA4-B9B8-46B9-838D-E164C4E077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1451" y="4009552"/>
            <a:ext cx="2080549" cy="22020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62" name="Picture 14" descr="#">
            <a:extLst>
              <a:ext uri="{FF2B5EF4-FFF2-40B4-BE49-F238E27FC236}">
                <a16:creationId xmlns:a16="http://schemas.microsoft.com/office/drawing/2014/main" id="{327E8F7B-C754-46C4-A2D6-2F537D5C6C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625" y="4009552"/>
            <a:ext cx="1921572" cy="22020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972A759-7D4F-442A-A2D1-0C3ECBA440FD}"/>
              </a:ext>
            </a:extLst>
          </p:cNvPr>
          <p:cNvPicPr>
            <a:picLocks noChangeAspect="1"/>
          </p:cNvPicPr>
          <p:nvPr/>
        </p:nvPicPr>
        <p:blipFill>
          <a:blip r:embed="rId6"/>
          <a:stretch>
            <a:fillRect/>
          </a:stretch>
        </p:blipFill>
        <p:spPr>
          <a:xfrm>
            <a:off x="156625" y="780125"/>
            <a:ext cx="2648719" cy="24513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64" name="Picture 16" descr="May be an image of 1 person">
            <a:extLst>
              <a:ext uri="{FF2B5EF4-FFF2-40B4-BE49-F238E27FC236}">
                <a16:creationId xmlns:a16="http://schemas.microsoft.com/office/drawing/2014/main" id="{BFA8DB2E-B54F-45E0-BA70-2A63E426CB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4527" y="4009552"/>
            <a:ext cx="1921572" cy="22020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EB24919-4A9D-4B79-B280-72BD3BF89C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626" y="4009552"/>
            <a:ext cx="1921572" cy="22020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a:extLst>
              <a:ext uri="{FF2B5EF4-FFF2-40B4-BE49-F238E27FC236}">
                <a16:creationId xmlns:a16="http://schemas.microsoft.com/office/drawing/2014/main" id="{7DAB016B-D756-452F-A9F7-63D39636ADA5}"/>
              </a:ext>
            </a:extLst>
          </p:cNvPr>
          <p:cNvPicPr>
            <a:picLocks noChangeAspect="1"/>
          </p:cNvPicPr>
          <p:nvPr/>
        </p:nvPicPr>
        <p:blipFill>
          <a:blip r:embed="rId9"/>
          <a:stretch>
            <a:fillRect/>
          </a:stretch>
        </p:blipFill>
        <p:spPr>
          <a:xfrm>
            <a:off x="9869173" y="4009552"/>
            <a:ext cx="2080549" cy="22020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Picture 13">
            <a:extLst>
              <a:ext uri="{FF2B5EF4-FFF2-40B4-BE49-F238E27FC236}">
                <a16:creationId xmlns:a16="http://schemas.microsoft.com/office/drawing/2014/main" id="{82B74797-4C97-4B35-976F-B053B5795D3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02536" y="782256"/>
            <a:ext cx="2464466" cy="22861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3" name="TextBox 22">
            <a:extLst>
              <a:ext uri="{FF2B5EF4-FFF2-40B4-BE49-F238E27FC236}">
                <a16:creationId xmlns:a16="http://schemas.microsoft.com/office/drawing/2014/main" id="{763E131A-537D-4F79-9811-8E2BDF01A6E3}"/>
              </a:ext>
            </a:extLst>
          </p:cNvPr>
          <p:cNvSpPr txBox="1"/>
          <p:nvPr/>
        </p:nvSpPr>
        <p:spPr>
          <a:xfrm>
            <a:off x="10075860" y="6252630"/>
            <a:ext cx="2590800" cy="646331"/>
          </a:xfrm>
          <a:prstGeom prst="rect">
            <a:avLst/>
          </a:prstGeom>
          <a:noFill/>
        </p:spPr>
        <p:txBody>
          <a:bodyPr wrap="square" rtlCol="0">
            <a:spAutoFit/>
          </a:bodyPr>
          <a:lstStyle/>
          <a:p>
            <a: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t>Presentation by:-</a:t>
            </a:r>
            <a:b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br>
            <a:r>
              <a:rPr lang="en-IN" b="1" dirty="0">
                <a:solidFill>
                  <a:schemeClr val="bg1"/>
                </a:solidFill>
                <a:highlight>
                  <a:srgbClr val="FFFF00"/>
                </a:highlight>
                <a:latin typeface="Algerian" panose="04020705040A02060702" pitchFamily="82" charset="0"/>
              </a:rPr>
              <a:t>Yash Awasthi</a:t>
            </a:r>
          </a:p>
        </p:txBody>
      </p:sp>
    </p:spTree>
    <p:extLst>
      <p:ext uri="{BB962C8B-B14F-4D97-AF65-F5344CB8AC3E}">
        <p14:creationId xmlns:p14="http://schemas.microsoft.com/office/powerpoint/2010/main" val="389883451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500" fill="hold"/>
                                        <p:tgtEl>
                                          <p:spTgt spid="2052"/>
                                        </p:tgtEl>
                                        <p:attrNameLst>
                                          <p:attrName>ppt_x</p:attrName>
                                        </p:attrNameLst>
                                      </p:cBhvr>
                                      <p:tavLst>
                                        <p:tav tm="0">
                                          <p:val>
                                            <p:strVal val="#ppt_x"/>
                                          </p:val>
                                        </p:tav>
                                        <p:tav tm="100000">
                                          <p:val>
                                            <p:strVal val="#ppt_x"/>
                                          </p:val>
                                        </p:tav>
                                      </p:tavLst>
                                    </p:anim>
                                    <p:anim calcmode="lin" valueType="num">
                                      <p:cBhvr additive="base">
                                        <p:cTn id="14"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8"/>
                                        </p:tgtEl>
                                        <p:attrNameLst>
                                          <p:attrName>style.visibility</p:attrName>
                                        </p:attrNameLst>
                                      </p:cBhvr>
                                      <p:to>
                                        <p:strVal val="visible"/>
                                      </p:to>
                                    </p:set>
                                    <p:anim calcmode="lin" valueType="num">
                                      <p:cBhvr additive="base">
                                        <p:cTn id="25" dur="500" fill="hold"/>
                                        <p:tgtEl>
                                          <p:spTgt spid="2058"/>
                                        </p:tgtEl>
                                        <p:attrNameLst>
                                          <p:attrName>ppt_x</p:attrName>
                                        </p:attrNameLst>
                                      </p:cBhvr>
                                      <p:tavLst>
                                        <p:tav tm="0">
                                          <p:val>
                                            <p:strVal val="#ppt_x"/>
                                          </p:val>
                                        </p:tav>
                                        <p:tav tm="100000">
                                          <p:val>
                                            <p:strVal val="#ppt_x"/>
                                          </p:val>
                                        </p:tav>
                                      </p:tavLst>
                                    </p:anim>
                                    <p:anim calcmode="lin" valueType="num">
                                      <p:cBhvr additive="base">
                                        <p:cTn id="26" dur="500" fill="hold"/>
                                        <p:tgtEl>
                                          <p:spTgt spid="205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62"/>
                                        </p:tgtEl>
                                        <p:attrNameLst>
                                          <p:attrName>style.visibility</p:attrName>
                                        </p:attrNameLst>
                                      </p:cBhvr>
                                      <p:to>
                                        <p:strVal val="visible"/>
                                      </p:to>
                                    </p:set>
                                    <p:anim calcmode="lin" valueType="num">
                                      <p:cBhvr additive="base">
                                        <p:cTn id="31" dur="500" fill="hold"/>
                                        <p:tgtEl>
                                          <p:spTgt spid="2062"/>
                                        </p:tgtEl>
                                        <p:attrNameLst>
                                          <p:attrName>ppt_x</p:attrName>
                                        </p:attrNameLst>
                                      </p:cBhvr>
                                      <p:tavLst>
                                        <p:tav tm="0">
                                          <p:val>
                                            <p:strVal val="#ppt_x"/>
                                          </p:val>
                                        </p:tav>
                                        <p:tav tm="100000">
                                          <p:val>
                                            <p:strVal val="#ppt_x"/>
                                          </p:val>
                                        </p:tav>
                                      </p:tavLst>
                                    </p:anim>
                                    <p:anim calcmode="lin" valueType="num">
                                      <p:cBhvr additive="base">
                                        <p:cTn id="32" dur="500" fill="hold"/>
                                        <p:tgtEl>
                                          <p:spTgt spid="206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60"/>
                                        </p:tgtEl>
                                        <p:attrNameLst>
                                          <p:attrName>style.visibility</p:attrName>
                                        </p:attrNameLst>
                                      </p:cBhvr>
                                      <p:to>
                                        <p:strVal val="visible"/>
                                      </p:to>
                                    </p:set>
                                    <p:anim calcmode="lin" valueType="num">
                                      <p:cBhvr additive="base">
                                        <p:cTn id="37" dur="500" fill="hold"/>
                                        <p:tgtEl>
                                          <p:spTgt spid="2060"/>
                                        </p:tgtEl>
                                        <p:attrNameLst>
                                          <p:attrName>ppt_x</p:attrName>
                                        </p:attrNameLst>
                                      </p:cBhvr>
                                      <p:tavLst>
                                        <p:tav tm="0">
                                          <p:val>
                                            <p:strVal val="#ppt_x"/>
                                          </p:val>
                                        </p:tav>
                                        <p:tav tm="100000">
                                          <p:val>
                                            <p:strVal val="#ppt_x"/>
                                          </p:val>
                                        </p:tav>
                                      </p:tavLst>
                                    </p:anim>
                                    <p:anim calcmode="lin" valueType="num">
                                      <p:cBhvr additive="base">
                                        <p:cTn id="38" dur="500" fill="hold"/>
                                        <p:tgtEl>
                                          <p:spTgt spid="206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064"/>
                                        </p:tgtEl>
                                        <p:attrNameLst>
                                          <p:attrName>style.visibility</p:attrName>
                                        </p:attrNameLst>
                                      </p:cBhvr>
                                      <p:to>
                                        <p:strVal val="visible"/>
                                      </p:to>
                                    </p:set>
                                    <p:anim calcmode="lin" valueType="num">
                                      <p:cBhvr additive="base">
                                        <p:cTn id="43" dur="500" fill="hold"/>
                                        <p:tgtEl>
                                          <p:spTgt spid="2064"/>
                                        </p:tgtEl>
                                        <p:attrNameLst>
                                          <p:attrName>ppt_x</p:attrName>
                                        </p:attrNameLst>
                                      </p:cBhvr>
                                      <p:tavLst>
                                        <p:tav tm="0">
                                          <p:val>
                                            <p:strVal val="#ppt_x"/>
                                          </p:val>
                                        </p:tav>
                                        <p:tav tm="100000">
                                          <p:val>
                                            <p:strVal val="#ppt_x"/>
                                          </p:val>
                                        </p:tav>
                                      </p:tavLst>
                                    </p:anim>
                                    <p:anim calcmode="lin" valueType="num">
                                      <p:cBhvr additive="base">
                                        <p:cTn id="44" dur="500" fill="hold"/>
                                        <p:tgtEl>
                                          <p:spTgt spid="206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A6D4C03-19BB-4C8B-B4FE-CA77449369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3390" y="1"/>
            <a:ext cx="8220723" cy="7714694"/>
          </a:xfrm>
        </p:spPr>
      </p:pic>
      <p:sp>
        <p:nvSpPr>
          <p:cNvPr id="3" name="TextBox 2">
            <a:extLst>
              <a:ext uri="{FF2B5EF4-FFF2-40B4-BE49-F238E27FC236}">
                <a16:creationId xmlns:a16="http://schemas.microsoft.com/office/drawing/2014/main" id="{7A022A73-D56B-400D-8647-7F93EDE2A34F}"/>
              </a:ext>
            </a:extLst>
          </p:cNvPr>
          <p:cNvSpPr txBox="1"/>
          <p:nvPr/>
        </p:nvSpPr>
        <p:spPr>
          <a:xfrm>
            <a:off x="10022594" y="6077634"/>
            <a:ext cx="2590800" cy="646331"/>
          </a:xfrm>
          <a:prstGeom prst="rect">
            <a:avLst/>
          </a:prstGeom>
          <a:noFill/>
        </p:spPr>
        <p:txBody>
          <a:bodyPr wrap="square" rtlCol="0">
            <a:spAutoFit/>
          </a:bodyPr>
          <a:lstStyle/>
          <a:p>
            <a: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t>Presentation by:-</a:t>
            </a:r>
            <a:b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br>
            <a:r>
              <a:rPr lang="en-IN" b="1" dirty="0">
                <a:solidFill>
                  <a:schemeClr val="bg1"/>
                </a:solidFill>
                <a:highlight>
                  <a:srgbClr val="FFFF00"/>
                </a:highlight>
                <a:latin typeface="Algerian" panose="04020705040A02060702" pitchFamily="82" charset="0"/>
              </a:rPr>
              <a:t>Yash Awasthi</a:t>
            </a:r>
          </a:p>
        </p:txBody>
      </p:sp>
    </p:spTree>
    <p:extLst>
      <p:ext uri="{BB962C8B-B14F-4D97-AF65-F5344CB8AC3E}">
        <p14:creationId xmlns:p14="http://schemas.microsoft.com/office/powerpoint/2010/main" val="23323029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DCBEA4-9713-48B3-AEF5-18FB75D42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357" y="1304957"/>
            <a:ext cx="4633362" cy="4732430"/>
          </a:xfrm>
          <a:prstGeom prst="rect">
            <a:avLst/>
          </a:prstGeom>
        </p:spPr>
      </p:pic>
      <p:pic>
        <p:nvPicPr>
          <p:cNvPr id="7" name="Picture 6">
            <a:extLst>
              <a:ext uri="{FF2B5EF4-FFF2-40B4-BE49-F238E27FC236}">
                <a16:creationId xmlns:a16="http://schemas.microsoft.com/office/drawing/2014/main" id="{10A67373-A7DD-442E-AAEE-E91D39B2B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3927" y="1304957"/>
            <a:ext cx="4839119" cy="4829513"/>
          </a:xfrm>
          <a:prstGeom prst="rect">
            <a:avLst/>
          </a:prstGeom>
        </p:spPr>
      </p:pic>
      <p:sp>
        <p:nvSpPr>
          <p:cNvPr id="4" name="TextBox 3">
            <a:extLst>
              <a:ext uri="{FF2B5EF4-FFF2-40B4-BE49-F238E27FC236}">
                <a16:creationId xmlns:a16="http://schemas.microsoft.com/office/drawing/2014/main" id="{89EB9154-DD8A-49D5-8F00-D8CFFD6472C8}"/>
              </a:ext>
            </a:extLst>
          </p:cNvPr>
          <p:cNvSpPr txBox="1"/>
          <p:nvPr/>
        </p:nvSpPr>
        <p:spPr>
          <a:xfrm>
            <a:off x="10087646" y="6134470"/>
            <a:ext cx="2590800" cy="646331"/>
          </a:xfrm>
          <a:prstGeom prst="rect">
            <a:avLst/>
          </a:prstGeom>
          <a:noFill/>
        </p:spPr>
        <p:txBody>
          <a:bodyPr wrap="square" rtlCol="0">
            <a:spAutoFit/>
          </a:bodyPr>
          <a:lstStyle/>
          <a:p>
            <a: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t>Presentation by:-</a:t>
            </a:r>
            <a:b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br>
            <a:r>
              <a:rPr lang="en-IN" b="1" dirty="0">
                <a:solidFill>
                  <a:schemeClr val="bg1"/>
                </a:solidFill>
                <a:highlight>
                  <a:srgbClr val="FFFF00"/>
                </a:highlight>
                <a:latin typeface="Algerian" panose="04020705040A02060702" pitchFamily="82" charset="0"/>
              </a:rPr>
              <a:t>Yash Awasthi</a:t>
            </a:r>
          </a:p>
        </p:txBody>
      </p:sp>
    </p:spTree>
    <p:extLst>
      <p:ext uri="{BB962C8B-B14F-4D97-AF65-F5344CB8AC3E}">
        <p14:creationId xmlns:p14="http://schemas.microsoft.com/office/powerpoint/2010/main" val="398127921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0"/>
            <a:ext cx="3352800" cy="19812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490" y="19050"/>
            <a:ext cx="2908110" cy="19431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19050"/>
            <a:ext cx="2895600" cy="196215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7880" y="1981200"/>
            <a:ext cx="2730120" cy="2971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0" y="1971675"/>
            <a:ext cx="2895600" cy="299085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9600" y="1982337"/>
            <a:ext cx="3518280" cy="299085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0" y="4940632"/>
            <a:ext cx="2895600" cy="1917369"/>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19600" y="4962526"/>
            <a:ext cx="3518280" cy="1895474"/>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37880" y="4962526"/>
            <a:ext cx="2730120" cy="1895474"/>
          </a:xfrm>
          <a:prstGeom prst="rect">
            <a:avLst/>
          </a:prstGeom>
        </p:spPr>
      </p:pic>
      <p:sp>
        <p:nvSpPr>
          <p:cNvPr id="14" name="TextBox 13">
            <a:extLst>
              <a:ext uri="{FF2B5EF4-FFF2-40B4-BE49-F238E27FC236}">
                <a16:creationId xmlns:a16="http://schemas.microsoft.com/office/drawing/2014/main" id="{9ACF4DC1-9F3E-4D0B-8B4E-F7BE17864319}"/>
              </a:ext>
            </a:extLst>
          </p:cNvPr>
          <p:cNvSpPr txBox="1"/>
          <p:nvPr/>
        </p:nvSpPr>
        <p:spPr>
          <a:xfrm>
            <a:off x="10253414" y="6006613"/>
            <a:ext cx="2590800" cy="646331"/>
          </a:xfrm>
          <a:prstGeom prst="rect">
            <a:avLst/>
          </a:prstGeom>
          <a:noFill/>
        </p:spPr>
        <p:txBody>
          <a:bodyPr wrap="square" rtlCol="0">
            <a:spAutoFit/>
          </a:bodyPr>
          <a:lstStyle/>
          <a:p>
            <a: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t>Presentation by:-</a:t>
            </a:r>
            <a:b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br>
            <a:r>
              <a:rPr lang="en-IN" b="1" dirty="0">
                <a:solidFill>
                  <a:schemeClr val="bg1"/>
                </a:solidFill>
                <a:highlight>
                  <a:srgbClr val="FFFF00"/>
                </a:highlight>
                <a:latin typeface="Algerian" panose="04020705040A02060702" pitchFamily="82" charset="0"/>
              </a:rPr>
              <a:t>Yash Awasthi</a:t>
            </a:r>
          </a:p>
        </p:txBody>
      </p:sp>
    </p:spTree>
    <p:extLst>
      <p:ext uri="{BB962C8B-B14F-4D97-AF65-F5344CB8AC3E}">
        <p14:creationId xmlns:p14="http://schemas.microsoft.com/office/powerpoint/2010/main" val="9876881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2E128C-9FF3-4837-8246-101F086C87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5841507" cy="3968320"/>
          </a:xfrm>
          <a:prstGeom prst="rect">
            <a:avLst/>
          </a:prstGeom>
        </p:spPr>
      </p:pic>
      <p:pic>
        <p:nvPicPr>
          <p:cNvPr id="7" name="Picture 6">
            <a:extLst>
              <a:ext uri="{FF2B5EF4-FFF2-40B4-BE49-F238E27FC236}">
                <a16:creationId xmlns:a16="http://schemas.microsoft.com/office/drawing/2014/main" id="{2531665C-9FB1-4669-AE10-620DE00A3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1507" y="62144"/>
            <a:ext cx="4527612" cy="4177963"/>
          </a:xfrm>
          <a:prstGeom prst="rect">
            <a:avLst/>
          </a:prstGeom>
        </p:spPr>
      </p:pic>
      <p:pic>
        <p:nvPicPr>
          <p:cNvPr id="9" name="Picture 8">
            <a:extLst>
              <a:ext uri="{FF2B5EF4-FFF2-40B4-BE49-F238E27FC236}">
                <a16:creationId xmlns:a16="http://schemas.microsoft.com/office/drawing/2014/main" id="{7ADDB1E4-DD18-4E40-80E9-A6EE37D60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507" y="4240108"/>
            <a:ext cx="4527612" cy="2617892"/>
          </a:xfrm>
          <a:prstGeom prst="rect">
            <a:avLst/>
          </a:prstGeom>
        </p:spPr>
      </p:pic>
      <p:pic>
        <p:nvPicPr>
          <p:cNvPr id="11" name="Picture 10">
            <a:extLst>
              <a:ext uri="{FF2B5EF4-FFF2-40B4-BE49-F238E27FC236}">
                <a16:creationId xmlns:a16="http://schemas.microsoft.com/office/drawing/2014/main" id="{81664EA6-DD09-46BF-B7BF-9A23AF4E96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68319"/>
            <a:ext cx="5841506" cy="2889681"/>
          </a:xfrm>
          <a:prstGeom prst="rect">
            <a:avLst/>
          </a:prstGeom>
        </p:spPr>
      </p:pic>
      <p:sp>
        <p:nvSpPr>
          <p:cNvPr id="6" name="TextBox 5">
            <a:extLst>
              <a:ext uri="{FF2B5EF4-FFF2-40B4-BE49-F238E27FC236}">
                <a16:creationId xmlns:a16="http://schemas.microsoft.com/office/drawing/2014/main" id="{E865483C-19D5-4DE6-83EF-346B74659E20}"/>
              </a:ext>
            </a:extLst>
          </p:cNvPr>
          <p:cNvSpPr txBox="1"/>
          <p:nvPr/>
        </p:nvSpPr>
        <p:spPr>
          <a:xfrm>
            <a:off x="10209025" y="6059879"/>
            <a:ext cx="2590800" cy="646331"/>
          </a:xfrm>
          <a:prstGeom prst="rect">
            <a:avLst/>
          </a:prstGeom>
          <a:noFill/>
        </p:spPr>
        <p:txBody>
          <a:bodyPr wrap="square" rtlCol="0">
            <a:spAutoFit/>
          </a:bodyPr>
          <a:lstStyle/>
          <a:p>
            <a: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t>Presentation by:-</a:t>
            </a:r>
            <a:br>
              <a:rPr lang="en-IN" i="1" dirty="0">
                <a:solidFill>
                  <a:srgbClr val="FF0000"/>
                </a:solidFill>
                <a:effectLst>
                  <a:outerShdw blurRad="38100" dist="38100" dir="2700000" algn="tl">
                    <a:srgbClr val="000000">
                      <a:alpha val="43137"/>
                    </a:srgbClr>
                  </a:outerShdw>
                </a:effectLst>
                <a:highlight>
                  <a:srgbClr val="FFFF00"/>
                </a:highlight>
                <a:latin typeface="Adobe Gothic Std B" panose="020B0800000000000000" pitchFamily="34" charset="-128"/>
                <a:ea typeface="Adobe Gothic Std B" panose="020B0800000000000000" pitchFamily="34" charset="-128"/>
              </a:rPr>
            </a:br>
            <a:r>
              <a:rPr lang="en-IN" b="1" dirty="0">
                <a:solidFill>
                  <a:schemeClr val="bg1"/>
                </a:solidFill>
                <a:highlight>
                  <a:srgbClr val="FFFF00"/>
                </a:highlight>
                <a:latin typeface="Algerian" panose="04020705040A02060702" pitchFamily="82" charset="0"/>
              </a:rPr>
              <a:t>Yash Awasthi</a:t>
            </a:r>
          </a:p>
        </p:txBody>
      </p:sp>
    </p:spTree>
    <p:extLst>
      <p:ext uri="{BB962C8B-B14F-4D97-AF65-F5344CB8AC3E}">
        <p14:creationId xmlns:p14="http://schemas.microsoft.com/office/powerpoint/2010/main" val="2492817023"/>
      </p:ext>
    </p:extLst>
  </p:cSld>
  <p:clrMapOvr>
    <a:masterClrMapping/>
  </p:clrMapOvr>
  <p:transition spd="slow">
    <p:comb/>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489</TotalTime>
  <Words>1423</Words>
  <Application>Microsoft Office PowerPoint</Application>
  <PresentationFormat>Widescreen</PresentationFormat>
  <Paragraphs>34</Paragraphs>
  <Slides>19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Adobe Gothic Std B</vt:lpstr>
      <vt:lpstr>Agency FB</vt:lpstr>
      <vt:lpstr>Algerian</vt:lpstr>
      <vt:lpstr>Arial</vt:lpstr>
      <vt:lpstr>Arial Black</vt:lpstr>
      <vt:lpstr>Century Gothic</vt:lpstr>
      <vt:lpstr>Constantia</vt:lpstr>
      <vt:lpstr>Segoe UI Historic</vt:lpstr>
      <vt:lpstr>Times New Roman</vt:lpstr>
      <vt:lpstr>Wingdings 3</vt:lpstr>
      <vt:lpstr>Ion</vt:lpstr>
      <vt:lpstr>AAWAZ The Debating Society of Zakir Husain Delhi College (eve)</vt:lpstr>
      <vt:lpstr>About us✒</vt:lpstr>
      <vt:lpstr>AAWAZ- The Debating Society of ZAKIR HUSAIN DELHI COLLEGE EVENING, DELHI UNIVERSITY, proudly presents ORIENTATION 2021  AAWAZ have been conducting critically acclaimed flagship events and several competitions year on year, such as Conventional Debates, Debates of national level, Panel Discussions and Workshops regarding speaking skills and confidence enhancement .We also have our annual Debating festival, AAWAZ. Each of these events and our annual festival have witnessed participation from a huge group of students from colleges across the city. AAWAZ has a wide spread publicity campaign through which colleges across the city are being reached, with the assistance of the team of the society which draws in a large number of students from institutions. Being quite a popular society among the university Aawaaz is sure to draw in a lot of media coverage as well.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AAWAZ The Debating Society of Zakir Husain Delhi College (eve)</dc:title>
  <dc:creator>YASH</dc:creator>
  <cp:lastModifiedBy>YASH</cp:lastModifiedBy>
  <cp:revision>28</cp:revision>
  <dcterms:created xsi:type="dcterms:W3CDTF">2021-02-02T14:37:13Z</dcterms:created>
  <dcterms:modified xsi:type="dcterms:W3CDTF">2021-02-03T14:20:08Z</dcterms:modified>
</cp:coreProperties>
</file>